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4" r:id="rId2"/>
    <p:sldId id="262" r:id="rId3"/>
    <p:sldId id="256" r:id="rId4"/>
    <p:sldId id="257" r:id="rId5"/>
    <p:sldId id="258" r:id="rId6"/>
    <p:sldId id="259" r:id="rId7"/>
    <p:sldId id="260" r:id="rId8"/>
    <p:sldId id="263" r:id="rId9"/>
    <p:sldId id="261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6327"/>
  </p:normalViewPr>
  <p:slideViewPr>
    <p:cSldViewPr snapToGrid="0" snapToObjects="1">
      <p:cViewPr varScale="1">
        <p:scale>
          <a:sx n="88" d="100"/>
          <a:sy n="88" d="100"/>
        </p:scale>
        <p:origin x="17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1:57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16383,'38'19'0,"1"-1"0,1-9 0,10-3 0,31-7 0,5-6 0,-1 0 0,-3 2 0,-28 5 0,-12 0 0,-5 0 0,5 0 0,20 0 0,0 0 0,4 0 0,0 0 0,-21 0 0,32 0 0,-19 5 0,12-4 0,-24 4 0,-19-5 0,-15 0 0,1 0 0,9 0 0,-3 0 0,12 0 0,-6 0 0,25 0 0,-18 0 0,31 0 0,-14 0 0,6 0 0,9 0 0,-2 0 0,7 0 0,-8 0 0,-23 0 0,-16 0 0,-5 0 0,2 0 0,13 0 0,9 0 0,5 0 0,-9 0 0,-8 0 0,-17 0 0,-4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0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38 16383,'75'-20'0,"2"8"0,-9 7 0,-11 4 0,6 2 0,10 2 0,2 1 0,-12-3 0,1 0 0,9 2 0,-5 1 0,-4-4 0,6 0 0,-13 0 0,-3 0 0,6 0 0,-10 0 0,6 0 0,-8 5 0,20-4 0,15 4 0,9-5 0,-41 2 0,-2 1 0,19-1 0,9 3 0,-13-5 0,30 0 0,-43 0 0,0 0 0,42 0 0,-28 0 0,-29 0 0,-19 0 0,-13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2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16383,'53'-5'0,"0"2"0,7 2 0,-3 0 0,4 2 0,27-2 0,6 2 0,-26 1 0,1 0 0,-3 1 0,10 0 0,-2 1 0,8 4 0,-6-1 0,17 0 0,-28 2 0,-21-8 0,-27 3 0,-10-4 0,21 0 0,-11 0 0,25 0 0,31 0 0,-18 0 0,4 0 0,2 0 0,4 0 0,12 0 0,-1 0 0,20 6 0,-13-5 0,-39 4 0,-28-5 0,-8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8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16383,'71'0'0,"1"0"0,-2 3 0,9 1 0,12 4 0,7 2 0,-22-2 0,3 0 0,2 2 0,12 1 0,3 1 0,-7 0 0,7 1 0,-5-2 0,-3 2 0,-7-3 0,9-3 0,-35-2 0,9-5 0,-9 0 0,-1 0 0,-12 0 0,-15 0 0,-17-4 0,4 3 0,2-2 0,2 3 0,22-5 0,10 4 0,19-4 0,-5 5 0,-11 0 0,-24 0 0,-15 0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20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16383,'73'0'0,"18"0"0,-5 0 0,-22 2 0,5 2 0,8 1 0,3-1 0,2 0 0,3 0 0,-18 1 0,2 1 0,-5-3 0,2-2 0,-4 0 0,2 3 0,-8-1 0,-8-3 0,-10 0 0,-29 0 0,7 0 0,4-4 0,0 3 0,0-3 0,4 0 0,1 3 0,32-3 0,15 4 0,-1 0 0,-13 0 0,-29 0 0,-17-3 0,8-2 0,5 0 0,7 1 0,-8 4 0,-7 0 0,-6 0 0,5 0 0,4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0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38 16383,'75'-20'0,"2"8"0,-9 7 0,-11 4 0,6 2 0,10 2 0,2 1 0,-12-3 0,1 0 0,9 2 0,-5 1 0,-4-4 0,6 0 0,-13 0 0,-3 0 0,6 0 0,-10 0 0,6 0 0,-8 5 0,20-4 0,15 4 0,9-5 0,-41 2 0,-2 1 0,19-1 0,9 3 0,-13-5 0,30 0 0,-43 0 0,0 0 0,42 0 0,-28 0 0,-29 0 0,-19 0 0,-13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2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16383,'53'-5'0,"0"2"0,7 2 0,-3 0 0,4 2 0,27-2 0,6 2 0,-26 1 0,1 0 0,-3 1 0,10 0 0,-2 1 0,8 4 0,-6-1 0,17 0 0,-28 2 0,-21-8 0,-27 3 0,-10-4 0,21 0 0,-11 0 0,25 0 0,31 0 0,-18 0 0,4 0 0,2 0 0,4 0 0,12 0 0,-1 0 0,20 6 0,-13-5 0,-39 4 0,-28-5 0,-8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8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16383,'71'0'0,"1"0"0,-2 3 0,9 1 0,12 4 0,7 2 0,-22-2 0,3 0 0,2 2 0,12 1 0,3 1 0,-7 0 0,7 1 0,-5-2 0,-3 2 0,-7-3 0,9-3 0,-35-2 0,9-5 0,-9 0 0,-1 0 0,-12 0 0,-15 0 0,-17-4 0,4 3 0,2-2 0,2 3 0,22-5 0,10 4 0,19-4 0,-5 5 0,-11 0 0,-24 0 0,-15 0 0,-7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20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16383,'73'0'0,"18"0"0,-5 0 0,-22 2 0,5 2 0,8 1 0,3-1 0,2 0 0,3 0 0,-18 1 0,2 1 0,-5-3 0,2-2 0,-4 0 0,2 3 0,-8-1 0,-8-3 0,-10 0 0,-29 0 0,7 0 0,4-4 0,0 3 0,0-3 0,4 0 0,1 3 0,32-3 0,15 4 0,-1 0 0,-13 0 0,-29 0 0,-17-3 0,8-2 0,5 0 0,7 1 0,-8 4 0,-7 0 0,-6 0 0,5 0 0,4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6:47:00.2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16383,'61'0'0,"4"0"0,-24 6 0,1-4 0,18 3 0,6-5 0,-8 0 0,34 8 0,-12-6 0,-30 5 0,3 1 0,3-7 0,0 0 0,34 13 0,8-13 0,-41 6 0,4-2 0,4-1 0,22-2 0,-10 3 0,4-1 0,-11-4 0,-1 0 0,6 0 0,0 0 0,-4 0 0,-3 0 0,25 0 0,-35-1 0,-2 2 0,15 6 0,-21-6 0,1 0 0,25 6 0,-23-7 0,-14 5 0,-17-4 0,-5 3 0,-3-4 0,1 0 0,3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6:47:00.3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1:59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 16383,'85'0'0,"1"0"0,-21 0 0,3 0 0,8 0 0,7 0 0,0 0 0,-8 0 0,-1 0 0,0 0 0,5 0 0,-1 0 0,-3 0 0,22-2 0,-13-1 0,-4 2 0,-52-4 0,-20 5 0,15 0 0,-2 0 0,19 0 0,-11 0 0,-5 0 0,-7 0 0,-1 0 0,14 0 0,25 6 0,30-5 0,-11 4 0,-4-5 0,-40 0 0,-4 0 0,-12 0 0,12 0 0,-11 0 0,1 0 0,-8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6:47:03.0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16383,'67'11'0,"0"-1"0,-1 1 0,20 2 0,1-2 0,-16-3 0,2-2 0,-2 0 0,20 4 0,-2-2 0,7-7 0,-4 0 0,-31 3 0,-4 1 0,3-5 0,-6 0 0,-7 0 0,27 0 0,-33-5 0,-8 4 0,-6-7 0,-11 7 0,32-10 0,12 2 0,19-7 0,19 0 0,-19 7 0,-19 2 0,-18 3 0,-30 4 0,-5-4 0,-4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6:47:03.1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6:47:16.6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 16383,'93'-4'0,"-38"2"0,1 1 0,0 1 0,2 0 0,12 0 0,-1 0 0,-16 0 0,1 0 0,14 0 0,3 0 0,-2 0 0,1 0 0,7 0 0,4 0 0,11 0 0,-2 0 0,-19 0 0,-3 0 0,-4 0 0,-3 0 0,-8 0 0,-5 0 0,12 0 0,-1 0 0,-34 0 0,14 4 0,-17-3 0,4 3 0,7 2 0,-8-4 0,6 4 0,-10-6 0,-5 0 0,2 0 0,-1 3 0,-2-2 0,1 2 0,1 0 0,-6 1 0,10 0 0,-8 0 0,7-4 0,-5 0 0,3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6:47:20.1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 16383,'83'0'0,"0"0"0,15 0 0,4 0 0,-32 0 0,2 0 0,1 0 0,2 0 0,1 0 0,-1 0 0,28 0 0,-7 0 0,-30 0 0,-4 0 0,4 0 0,-4 0 0,20 0 0,8 0 0,-27 0 0,-13 0 0,-20 0 0,3 0 0,-6 0 0,-5 0 0,17 0 0,-8 0 0,8 0 0,-11-5 0,-9 4 0,0-3 0,-7 4 0,9-4 0,-9 3 0,5-3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7:13:36.4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16383,'28'3'0,"23"5"0,-14-7 0,24 9 0,-7-9 0,0 9 0,-15-9 0,-8 4 0,-5-1 0,-1-3 0,20 3 0,1-4 0,8 0 0,0 5 0,-15-4 0,11 4 0,-4 0 0,2-4 0,12 5 0,-21-6 0,5 0 0,-14 0 0,5 0 0,-6 0 0,8 0 0,0 0 0,0 0 0,-8 0 0,-6 0 0,-11 0 0,-2 0 0,-2 0 0,5 0 0,0 0 0,0 0 0,4 0 0,6 0 0,-5 0 0,8 0 0,-14 0 0,0 0 0,0 0 0,-3 0 0,23 0 0,2 0 0,5 0 0,-10 0 0,-15 0 0,-6 0 0,2 0 0,3 0 0,-5 0 0,4 0 0,-1 0 0,0 0 0,6-3 0,-2 2 0,5-5 0,-7 5 0,-1-2 0,-7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7:13:41.2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16383,'52'0'0,"-14"0"0,35 0 0,-13 0 0,36 0 0,-16 0 0,7 0 0,-22 0 0,4 0 0,-34 0 0,6 0 0,-23 0 0,5 0 0,-8 0 0,-1 0 0,25 0 0,-18 0 0,43 0 0,-27 0 0,32 0 0,-13 0 0,5 5 0,-7-4 0,-19 4 0,6-5 0,-23 3 0,9-2 0,-14 2 0,-1-3 0,-4 0 0,2-2 0,1 1 0,2-1 0,-1 2 0,-1 0 0,14 4 0,15 2 0,8 4 0,-6-1 0,-12-4 0,-22-2 0,0-3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7:14:05.9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 16383,'49'-6'0,"25"1"0,0 5 0,26 0 0,-33 3 0,2 1 0,-10-1 0,1 1 0,15 3 0,-4 0 0,8 4 0,-26-8 0,-2 1 0,7 4 0,30-6 0,1 9 0,-16-10 0,-12 9 0,-28-9 0,1 3 0,-21-4 0,9 0 0,-11 0 0,-3 0 0,4 0 0,-4 0 0,5 0 0,-2 3 0,-1-3 0,0 2 0,1-2 0,-1 0 0,0 0 0,1 0 0,-1 0 0,0 0 0,1 0 0,-1 0 0,5 0 0,-4 0 0,1 0 0,1-2 0,-5 2 0,5-5 0,-3 4 0,1-1 0,-1 0 0,0 1 0,3-1 0,-2 0 0,-1 1 0,2-1 0,-3 2 0,4 0 0,-3 0 0,0 0 0,1 0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7:14:47.6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43 16383,'33'3'0,"0"-1"0,-18-2 0,5 0 0,-4 0 0,-2 0 0,1 0 0,-6 0 0,17-4 0,-3 3 0,29-8 0,3 7 0,32-3 0,-20 5 0,-5 0 0,-4 0 0,-10 0 0,23 0 0,-8 0 0,6 0 0,-5 0 0,-20-2 0,13 1 0,-30-1 0,17 2 0,-7 0 0,8 0 0,-7-4 0,-5 3 0,-7-3 0,-14 4 0,2 0 0,-6 0 0,6-3 0,-5 2 0,6-2 0,-5 3 0,-2 0 0,5 0 0,-5-2 0,7 1 0,-6-1 0,1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7:14:47.7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7:15:31.7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16 16383,'79'0'0,"-11"0"0,-5 0 0,7 0 0,4 0 0,3 0 0,9 0 0,1 0 0,-3 0 0,-2 0 0,-12 0 0,-4 0 0,26 0 0,-13 0 0,-34 0 0,-24 0 0,-10 0 0,-6 0 0,8-3 0,-4 3 0,18-2 0,-14 2 0,7 0 0,-11 0 0,0 0 0,3 0 0,-1 0 0,6 0 0,-6 0 0,2 0 0,-3 0 0,-2 0 0,4-3 0,-3 0 0,3 0 0,-2 1 0,-1 2 0,5 0 0,-5 0 0,1 0 0,2 0 0,-3 0 0,4 0 0,-3 0 0,1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1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 16383,'96'0'0,"-17"0"0,-6 0 0,5 0 0,-18 0 0,3 0 0,4 0 0,6 0 0,-2 0 0,24-1 0,-2 2 0,-6 1 0,-5 1 0,-15 0 0,-8 0 0,-1 4 0,-29-2 0,-13-5 0,2-4 0,5-2 0,36-4 0,9 4 0,11 1 0,-25 5 0,-26 0 0,-16 0 0,46 0 0,15 6 0,22 0 0,-22 1 0,-37-2 0,-19-5 0,-9 0 0,10 0 0,-3 0 0,4 0 0,6 0 0,-10 0 0,15 0 0,-16 0 0,2 0 0,-1 0 0,2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7:26:14.1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1844 37 16383,'-27'-8'0,"0"1"0,15 7 0,-2 0 0,2 0 0,2 0 0,-1 0 0,0 0 0,-10 0 0,5 0 0,-11 0 0,5 0 0,3 0 0,-18 0 0,5 0 0,-20 0 0,-22 0 0,-5 0 0,-11 0 0,30 0 0,1 0 0,24 0 0,-7 0 0,-7 0 0,7 0 0,-10 0 0,16 0 0,-12 0 0,12 0 0,-5 0 0,2 0 0,17-3 0,-5 2 0,5-2 0,3 3 0,-7 0 0,8 0 0,-10 0 0,-1 0 0,1 0 0,0 0 0,6 0 0,-5 0 0,5 0 0,0 0 0,1 0 0,7 0 0,-1 0 0,4 0 0,0 0 0,0 0 0,3 0 0,-6 0 0,6 0 0,-2 0 0,-1 0 0,0 0 0,-4 0 0,-6 0 0,5 0 0,-5 0 0,10 0 0,0 0 0,1 0 0,2 0 0,-10-4 0,9 4 0,-4-4 0,2 1 0,3 2 0,-6-2 0,6 3 0,-3 0 0,0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7:26:23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16383,'37'4'0,"-8"-1"0,-2 1 0,-11-3 0,5 3 0,-10-4 0,0 0 0,-1 0 0,2 0 0,2 4 0,1-3 0,0 5 0,-1-5 0,-2 2 0,2-3 0,-3 3 0,21 4 0,14 5 0,20-5 0,-1 6 0,9-5 0,-30-1 0,17 6 0,-20-12 0,22 12 0,3-11 0,11 11 0,-1-4 0,-21 4 0,5 0 0,-18-7 0,0 8 0,7-12 0,-7 12 0,10-7 0,-20 1 0,16 3 0,-27-5 0,18 5 0,-11-2 0,-6 0 0,5 4 0,-11-4 0,5 3 0,-7-1 0,-2-3 0,-2 3 0,-2-4 0,-1 0 0,1 1 0,2 2 0,-5-2 0,5 0 0,-3 1 0,1-4 0,3 6 0,-4-4 0,1 1 0,-1-1 0,4 0 0,0 4 0,4 0 0,-1 1 0,-2-5 0,2 0 0,-6-3 0,3 3 0,-1 1 0,-2-4 0,3 2 0,-4-2 0,7 4 0,-5-1 0,5-3 0,-7 3 0,1-3 0,2 0 0,-1 2 0,1 2 0,-6 0 0,3 2 0,-3-2 0,3-1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7:27:02.4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7:27:07.7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1 16383,'-4'31'0,"0"-7"0,4-10 0,-3-6 0,2 3 0,-2 0 0,3 0 0,0 0 0,0 3 0,0-2 0,-3 22 0,2-14 0,-2 14 0,3-23 0,0 0 0,0 0 0,0-3 0,0 6 0,3-6 0,-2 6 0,2-6 0,-3 23 0,0-16 0,0 22 0,0-14 0,0 5 0,4 0 0,-3-6 0,3-1 0,-4-1 0,0 2 0,0 1 0,0 3 0,0 7 0,0-2 0,0 2 0,6 4 0,-4-12 0,8 14 0,-9 0 0,3-9 0,0 9 0,-3-17 0,3 5 0,-4-11 0,3 5 0,-2-6 0,7 5 0,-7-4 0,3 5 0,-4-6 0,0 0 0,0-1 0,0 1 0,3 0 0,-2 5 0,2-4 0,-3 2 0,0 2 0,0-1 0,4 3 0,-4-2 0,4-5 0,-4 0 0,0-4 0,0 3 0,3-2 0,-2 8 0,5-4 0,-5 5 0,2-6 0,-3-4 0,4 0 0,-4 5 0,4-3 0,-4 8 0,0-10 0,0 0 0,0 0 0,0-3 0,0 9 0,0-8 0,0 5 0,0-4 0,0-1 0,0 8 0,0-8 0,0 5 0,0-4 0,-4-2 0,4 9 0,-4-4 0,4 5 0,0-4 0,0 1 0,0 0 0,0-1 0,0 1 0,0-3 0,0-2 0,0 1 0,0-3 0,0 6 0,0-3 0,0 1 0,0 2 0,0-3 0,0 1 0,0 1 0,4-4 0,-4 4 0,4-4 0,-1 1 0,-2 1 0,5-3 0,-5 6 0,2-6 0,-3 3 0,0-1 0,0-2 0,0 6 0,0-6 0,0 3 0,0 0 0,0-3 0,0 6 0,0-6 0,0 3 0,0-1 0,0-2 0,-3 6 0,2-6 0,-2 3 0,3 0 0,0-3 0,0 6 0,0-6 0,0 2 0,0 1 0,0-3 0,0 6 0,0-6 0,0 3 0,0-1 0,0-1 0,0 5 0,0-6 0,0 2 0,0 1 0,0-3 0,0 6 0,0-6 0,0 3 0,0-1 0,0-1 0,0 4 0,0-4 0,0 1 0,0 1 0,0-3 0,3 6 0,-2-6 0,9 3 0,-2-7 0,23-1 0,27-3 0,-17 0 0,50 7 0,-29-5 0,28 6 0,-13-2 0,-4-5 0,-18 5 0,19 1 0,-30-6 0,27 6 0,-26-1 0,28-5 0,4 13 0,13-12 0,-39 1 0,-1 1 0,12-4 0,29 7 0,-50-5 0,33 6 0,-11-8 0,-8 6 0,-9-5 0,-18 5 0,-17-6 0,-7-3 0,3-15 0,-6 8 0,2-14 0,-3-4 0,0 9 0,0-40 0,0-11 0,0-23 0,0 38 0,0-2 0,0 2 0,0-1 0,0-8 0,0 2 0,-4-22 0,-1 21 0,1 0 0,-2-19 0,2 26 0,0-2 0,0 7 0,1 1 0,-1-7 0,-1 4 0,-3 1 0,1-29 0,7 48 0,0-30 0,0-2 0,0-12 0,-7 1 0,5 27 0,-4 1 0,0 15 0,-1-9 0,-6-10 0,5 0 0,2 16 0,2-1 0,3 24 0,-3-7 0,-2-8 0,5 3 0,-12-36 0,11 34 0,-8-12 0,10 25 0,-4 6 0,1-3 0,-1 1 0,-3 2 0,-1-3 0,-6 7 0,5 1 0,-8 3 0,6 0 0,-31 6 0,3-4 0,-34 5 0,7-7 0,-11 0 0,12 0 0,-9 0 0,8 0 0,-21 0 0,8 0 0,2-6 0,14 5 0,22-9 0,2 9 0,0-9 0,-3 8 0,1-8 0,8 9 0,-4-9 0,21 9 0,-21-5 0,19 6 0,-5 0 0,3 0 0,-1 0 0,5 0 0,-1 0 0,6 0 0,4 0 0,-4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07:32:02.0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 1 16383,'12'95'0,"1"-1"0,-1 1 0,0 0 0,1-1 0,-1 1 0,0 0 0,0-3 0,-1 4 0,1-3 0,-2-6 0,0-12 0,-2-15 0,7 31 0,-14-66 0,3 9 0,-4 20 0,0-12 0,0 9 0,0-5 0,0-6 0,0 26 0,0-1 0,0 1 0,0 0 0,0-14 0,0 23 0,0-19 0,7 23 0,-5 0 0,9-31 0,-10 12 0,3-39 0,-4 12 0,5-5 0,2 7 0,4-7 0,0 5 0,-1-17 0,-4 5 0,2-12 0,-3 5 0,4 0 0,-4 4 0,8 1 0,-11-5 0,6-1 0,-4-3 0,-3 3 0,7-3 0,-7 4 0,8-5 0,-8 0 0,7 0 0,-3 5 0,0-4 0,-1 3 0,0-4 0,-3 0 0,7 1 0,2-5 0,4-1 0,12 1 0,29 5 0,27-3 0,4 2 0,-15-5 0,-10-3 0,-30 8 0,18-7 0,-14 3 0,0-5 0,0 0 0,-7 0 0,19 7 0,-16-5 0,45 5 0,-7-7 0,13 0 0,-3 0 0,-34 0 0,2 0 0,-6 0 0,-2 0 0,9 0 0,-12 0 0,12 0 0,-17 0 0,30 0 0,-30 0 0,31 0 0,-10 0 0,14 0 0,-14 5 0,10-3 0,-31 3 0,30-5 0,-30 0 0,31 0 0,-24 0 0,11 0 0,-14 0 0,-11 0 0,1 0 0,-11 0 0,12 0 0,-10 0 0,5 0 0,-12 0 0,1 0 0,-18-25 0,5 11 0,-18-55 0,10 42 0,-6-47 0,4 29 0,-3-20 0,7-14 0,-6 10 0,9 15 0,1 2 0,-5 0 0,1-35 0,9 56 0,0-31 0,-9-4 0,7-16 0,-7 27 0,0 0 0,7-17 0,-7 21 0,0-1 0,7-30 0,-6 33 0,-1-1 0,8-5 0,0 0 0,-16-41 0,15 14 0,-7 24 0,4 11 0,4 19 0,-5-7 0,6-14 0,0-3 0,0-14 0,0 22 0,0-16 0,0 28 0,0-9 0,0-6 0,0 16 0,0-10 0,0 8 0,0 16 0,0-8 0,0 11 0,0-12 0,0 6 0,0-2 0,0 5 0,0 6 0,-4-2 0,-5 8 0,-5 1 0,-1 4 0,-2 0 0,7 0 0,-8 0 0,8 0 0,-28 0 0,-3 0 0,-3 0 0,-44-9 0,10-3 0,11 6 0,-6 0 0,-4-4 0,-3 0 0,-6 8 0,-2 2 0,1-6 0,0 1 0,0 5 0,3 0 0,11 0 0,3 0 0,-1 0 0,2 0 0,5 0 0,1 0 0,6 0 0,2 0 0,-28 0 0,21 0 0,34 0 0,2 0 0,8 0 0,4 4 0,-4-3 0,8 4 0,-7-5 0,-5 5 0,-19-4 0,-25 13 0,-3-12 0,11 11 0,19-12 0,24 3 0,2-4 0,4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3.6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16383,'46'-5'0,"15"1"0,3 4 0,3 0 0,9 0 0,11 0 0,10 0 0,-13 0 0,10 0 0,2 0 0,-10 0 0,-13 1 0,-7 1 0,11 1 0,3 1 0,14 1 0,7 2 0,1 0 0,-4 0 0,-11-1 0,-6-1 0,-7 1 0,-1-1 0,5 2 0,4 1 0,6 1 0,1 1 0,-4-1 0,-10-3 0,34 0 0,-23-1 0,-34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5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53 16383,'66'0'0,"-10"0"0,9-11 0,3 3 0,-8-2 0,6 1 0,2 4 0,7 2 0,7 1 0,9 0 0,-6 0 0,-6 1 0,1 2 0,7 0 0,6 2 0,-16 0 0,-3 3 0,15 2 0,-67-4 0,-14-4 0,7 0 0,7-4 0,0 3 0,7-7 0,-6 7 0,0-3 0,-1 4 0,-5 0 0,0 0 0,1 0 0,-2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12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0 422 16383,'51'0'0,"10"0"0,1-5 0,14 3 0,-7-3 0,-3 5 0,-13 0 0,-24-3 0,2-2 0,-25-3 0,14 3 0,-1-2 0,20 6 0,-3-3 0,-1 0 0,-12 3 0,-2 1 0,-7 1 0,24 3 0,-21-4 0,14-4 0,-18 0 0,9-9 0,1-1 0,5 3 0,5-1 0,-13 11 0,2-4 0,-10 5 0,1 0 0,20-4 0,-8 3 0,32-9 0,-14 9 0,10-4 0,-22 5 0,-9 0 0,-14 0 0,8 0 0,2 0 0,4 0 0,16 0 0,5 0 0,32 5 0,3-3 0,-17 3 0,1-5 0,-25-4 0,22-3 0,9-4 0,23-1 0,-11 0 0,-2 5 0,-37 2 0,-9 5 0,2 0 0,2 0 0,21 0 0,-8 0 0,-10 0 0,22 0 0,-19 0 0,40 0 0,-20 0 0,-16 0 0,-18 0 0,-20 0 0,12 0 0,17-5 0,39-8 0,20-6 0,-7 4 0,-23 0 0,-37 14 0,-13-3 0,7-5 0,18-3 0,2-8 0,-1 4 0,-15 3 0,-14 8 0,3-3 0,26 7 0,5-2 0,5 3 0,-17 0 0,-23 0 0,0 0 0,24 0 0,-8 0 0,14 0 0,-16-5 0,14-1 0,-2 1 0,40-5 0,-31 4 0,9-1 0,-29 3 0,-14 0 0,19-1 0,39-6 0,-9 5 0,35-5 0,-59 9 0,1-3 0,-26 5 0,-4 0 0,-6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1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61 16383,'62'6'0,"-2"-2"0,-1-4 0,-16 0 0,27-6 0,-12 0 0,25-6 0,7 0 0,-35 8 0,0 1 0,41-8 0,-13 10 0,-26-9 0,-36 9 0,9-3 0,7 4 0,53 0 0,-40 0 0,0 0 0,3 0 0,-4 0 0,11 3 0,-38-2 0,-14 3 0,9 0 0,-4-3 0,9 3 0,-6-4 0,-3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30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1 241 16383,'62'-9'0,"-1"-1"0,-26 0 0,-1 5 0,23-15 0,9 5 0,27-15 0,-15 11 0,17 7 0,-24 7 0,27 5 0,-13 0 0,6 0 0,-22-4 0,-14 3 0,-11-13 0,-15 8 0,9-8 0,15 3 0,11 0 0,-6 5 0,-14 0 0,-28 6 0,-8 0 0,15-7 0,-11 5 0,11-6 0,-7 5 0,-6 2 0,16-6 0,-1 6 0,2-3 0,-5 4 0,-5 0 0,4 0 0,-6 0 0,5 0 0,-12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37.1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0 205 16383,'80'-5'0,"-2"4"0,-24-2 0,0 1 0,23 2 0,14 0 0,-55 0 0,-19 0 0,-9 0 0,16-4 0,2-1 0,11-4 0,13-7 0,-18 6 0,24-11 0,-8 10 0,1-4 0,2 4 0,-5 1 0,21 5 0,-20 0 0,4 5 0,-34 0 0,-9 0 0,10 0 0,-4 0 0,6 0 0,-5-4 0,-2 3 0,4-6 0,0 6 0,37-9 0,-17 9 0,15-8 0,-26 8 0,-13-2 0,20 3 0,17-6 0,6 0 0,23-5 0,-38 5 0,1 0 0,-30 6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F9D6C-9AAE-D24E-86C8-004D1A7B7050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B88EB-C2AB-B04D-A253-33115E2DF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1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53F7-C59B-8635-CFBC-F03967CA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22207-C7DC-364E-EFB2-7EDEB36CF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2D8F8-CBC6-6099-DDDB-D16F4FED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C446B-6E7D-BAD3-DDB8-B09A470B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9F928-BB56-0844-3E32-66827FA3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6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24D-0CFB-1E79-BFF6-1CB85A5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834B5-261C-F48E-0F5A-44D67A097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6BCD4-F418-DB02-4BF1-D7BEDD35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8BFE5-2488-462C-F68C-67FFC07C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D729-3AB6-A9CA-94E4-5243748A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E4CE5-B12A-14BF-6BBD-A69BB4A22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CD77C-3F53-5C04-78A4-0EE7BBACB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5C120-DF92-34B1-2826-61984B202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11433-DA1A-698F-9C48-41DBD0A9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90AA2-75C5-77C3-218F-E4488F47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3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1CEE-8AED-2A5E-5AA3-42CD3D81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CDF9-7A76-807E-E0B9-73B681066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CDB1-6E33-312F-5CC3-81F5B87E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53DE3-14A6-0F17-DBF4-53786AFC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3241D-8F2B-9228-63A2-ABAF7417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E579-67D9-338C-8C69-8776FE72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7E5AB-01FA-C4C7-7035-CE685B82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26551-63AC-4932-EB1B-2A5815AE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92E52-EDC2-ADF8-3676-3AD203C0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2DED5-CD39-7AD3-FD5D-CE38854A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5D73-5FC2-631D-0663-31778F6A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B23F-D4AE-24B7-8582-E0C558779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90D2A-0E3A-A52A-1FC4-9FE74A202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E5EF1-ED5E-6ACE-641D-28FA8FDA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6A9AD-4ECE-41DF-844C-8C80959B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A1174-25EE-2A51-BF86-CFBA24CC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DA8F2-2986-AE38-C162-63F167D7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BB478-E08E-66D6-19C2-12FE112D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2394B-7CF2-0727-9EBE-25C88214A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807F7-C8B1-EDDC-65F8-4BF242750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FAB8A-C4EB-B298-5DE7-4848F44DB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1BFA8-096A-D75D-0173-4F65743E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186DE-5BD6-9017-3065-F83523BF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4AC8B-9603-88AE-E3B1-C442C524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5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A707-7BDF-4954-C680-5DAC2EFB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203408-7FCF-90BA-6F64-4AA801D0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EF9D7-7218-E1D4-55A2-38556216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7A49A-E279-397C-66C2-681B2399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1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993C1-5903-86F2-5494-D392A522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B1C19-FB3D-5304-21F7-E325F10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AF4FE-1CD8-96DE-9745-366B7B97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9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FE2C-861C-E501-1596-77DDBCE0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A9D9-CF33-AC44-305E-7A1BDA405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6AB63-81DF-09A0-F8A8-6FDC99E53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E4DAE-2A46-4F76-B888-73903633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BAE4-2EA2-C380-F2B0-D876771C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D6525-EF67-ADCE-06C9-49B19734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EDCE-8424-A06F-EBED-4A735B0C0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E45F2-BD2F-9D4D-8295-0D8065D25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00681-6C98-9AB1-35BB-BC19D05F6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12758-59EF-0342-4510-76953486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8208B-1DC8-9160-5D05-E54AA0FB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C69F1-559A-F8BE-D623-82FA8E75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5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9E18C-F19E-FD88-867E-582788D8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C63EB-ABE9-08A8-90C8-98AB22E24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4538-8A3F-BC3E-F17F-F85E76FB5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6841-CA28-DD40-BA5E-4C557F2499B6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0CC0C-75FA-3517-B4F1-9152B2ABC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2A670-D810-0672-5494-4EA20C94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8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customXml" Target="../ink/ink23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customXml" Target="../ink/ink22.xml"/><Relationship Id="rId5" Type="http://schemas.openxmlformats.org/officeDocument/2006/relationships/image" Target="../media/image26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customXml" Target="../ink/ink2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38.png"/><Relationship Id="rId14" Type="http://schemas.openxmlformats.org/officeDocument/2006/relationships/customXml" Target="../ink/ink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" Type="http://schemas.openxmlformats.org/officeDocument/2006/relationships/image" Target="../media/image8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0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BC1F7D-224B-30D3-BA37-857940CF5ED5}"/>
              </a:ext>
            </a:extLst>
          </p:cNvPr>
          <p:cNvSpPr txBox="1"/>
          <p:nvPr/>
        </p:nvSpPr>
        <p:spPr>
          <a:xfrm>
            <a:off x="1003610" y="275415"/>
            <a:ext cx="31669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호근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d from </a:t>
            </a:r>
            <a:r>
              <a:rPr lang="en-US" altLang="ko-KR" dirty="0" err="1"/>
              <a:t>ct</a:t>
            </a:r>
            <a:endParaRPr lang="en-US" altLang="ko-KR" dirty="0"/>
          </a:p>
          <a:p>
            <a:r>
              <a:rPr lang="en-US" altLang="ko-KR" dirty="0"/>
              <a:t>10-fold</a:t>
            </a:r>
          </a:p>
          <a:p>
            <a:r>
              <a:rPr lang="ko-KR" altLang="en-US" dirty="0"/>
              <a:t>회귀분석 </a:t>
            </a:r>
            <a:r>
              <a:rPr lang="en-US" altLang="ko-KR" dirty="0"/>
              <a:t>–</a:t>
            </a:r>
            <a:r>
              <a:rPr lang="ko-KR" altLang="en-US" dirty="0"/>
              <a:t>크게</a:t>
            </a:r>
            <a:r>
              <a:rPr lang="en-US" altLang="ko-KR" dirty="0"/>
              <a:t>/</a:t>
            </a:r>
            <a:r>
              <a:rPr lang="ko-KR" altLang="en-US" dirty="0"/>
              <a:t>작게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윤채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베이지안 </a:t>
            </a:r>
            <a:r>
              <a:rPr lang="en-US" altLang="ko-KR" dirty="0"/>
              <a:t>N/W</a:t>
            </a:r>
          </a:p>
          <a:p>
            <a:r>
              <a:rPr lang="en-US" altLang="ko-KR" dirty="0"/>
              <a:t>K-means </a:t>
            </a:r>
            <a:r>
              <a:rPr lang="ko-KR" altLang="en-US" dirty="0"/>
              <a:t>그룹설정</a:t>
            </a:r>
            <a:endParaRPr lang="en-US" altLang="ko-KR" dirty="0"/>
          </a:p>
          <a:p>
            <a:endParaRPr lang="en-US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E7B78-88E7-44F7-B89D-1F244062439D}"/>
              </a:ext>
            </a:extLst>
          </p:cNvPr>
          <p:cNvSpPr txBox="1"/>
          <p:nvPr/>
        </p:nvSpPr>
        <p:spPr>
          <a:xfrm>
            <a:off x="892098" y="4505093"/>
            <a:ext cx="6110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table</a:t>
            </a:r>
          </a:p>
          <a:p>
            <a:endParaRPr lang="en-US" dirty="0"/>
          </a:p>
          <a:p>
            <a:r>
              <a:rPr lang="en-US" dirty="0"/>
              <a:t>4/23 – 1,3</a:t>
            </a:r>
            <a:r>
              <a:rPr lang="ko-KR" altLang="en-US" dirty="0"/>
              <a:t>번 구현 끝</a:t>
            </a:r>
            <a:endParaRPr lang="en-US" altLang="ko-KR" dirty="0"/>
          </a:p>
          <a:p>
            <a:r>
              <a:rPr lang="en-US" altLang="ko-KR" dirty="0"/>
              <a:t>4/24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합치고 </a:t>
            </a:r>
            <a:r>
              <a:rPr lang="en-US" altLang="ko-KR" dirty="0"/>
              <a:t>2</a:t>
            </a:r>
            <a:r>
              <a:rPr lang="ko-KR" altLang="en-US" dirty="0"/>
              <a:t>번 및 </a:t>
            </a:r>
            <a:r>
              <a:rPr lang="en-US" altLang="ko-KR" dirty="0"/>
              <a:t>1</a:t>
            </a:r>
            <a:r>
              <a:rPr lang="ko-KR" altLang="en-US" dirty="0"/>
              <a:t>번 옵션 설계</a:t>
            </a:r>
            <a:endParaRPr lang="en-US" altLang="ko-KR" dirty="0"/>
          </a:p>
          <a:p>
            <a:r>
              <a:rPr lang="en-US" altLang="ko-KR" dirty="0"/>
              <a:t>4/30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모든 구현완료</a:t>
            </a:r>
            <a:endParaRPr lang="en-US" altLang="ko-KR" dirty="0"/>
          </a:p>
          <a:p>
            <a:r>
              <a:rPr lang="en-US" altLang="ko-KR" dirty="0"/>
              <a:t>5/3-</a:t>
            </a:r>
            <a:r>
              <a:rPr lang="ko-KR" altLang="en-US" dirty="0"/>
              <a:t> 발표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1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646EBA-DAF9-0F26-3197-E75098AF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7" y="2465406"/>
            <a:ext cx="11376547" cy="2505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B3D5D-7034-90E2-A882-D57F52F1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7" y="1013989"/>
            <a:ext cx="10035123" cy="10086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FA571E-D47E-752E-A91B-6EED86339C88}"/>
                  </a:ext>
                </a:extLst>
              </p14:cNvPr>
              <p14:cNvContentPartPr/>
              <p14:nvPr/>
            </p14:nvContentPartPr>
            <p14:xfrm>
              <a:off x="1497937" y="3240177"/>
              <a:ext cx="884880" cy="38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FA571E-D47E-752E-A91B-6EED86339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937" y="3132177"/>
                <a:ext cx="9925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5CA6BD-62F7-04FC-FEEA-1848835177B9}"/>
                  </a:ext>
                </a:extLst>
              </p14:cNvPr>
              <p14:cNvContentPartPr/>
              <p14:nvPr/>
            </p14:nvContentPartPr>
            <p14:xfrm>
              <a:off x="2384977" y="327869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5CA6BD-62F7-04FC-FEEA-1848835177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1337" y="317105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15CA62-5B9F-2706-6155-EA08A1011264}"/>
                  </a:ext>
                </a:extLst>
              </p14:cNvPr>
              <p14:cNvContentPartPr/>
              <p14:nvPr/>
            </p14:nvContentPartPr>
            <p14:xfrm>
              <a:off x="2589457" y="3048297"/>
              <a:ext cx="689760" cy="38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15CA62-5B9F-2706-6155-EA08A10112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5817" y="2940297"/>
                <a:ext cx="7974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98819A-2759-8ADF-818D-E6153A79B820}"/>
                  </a:ext>
                </a:extLst>
              </p14:cNvPr>
              <p14:cNvContentPartPr/>
              <p14:nvPr/>
            </p14:nvContentPartPr>
            <p14:xfrm>
              <a:off x="3278857" y="3053337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98819A-2759-8ADF-818D-E6153A79B8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4857" y="294533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524F919-5CEF-EE84-8D80-A797A4961F76}"/>
                  </a:ext>
                </a:extLst>
              </p14:cNvPr>
              <p14:cNvContentPartPr/>
              <p14:nvPr/>
            </p14:nvContentPartPr>
            <p14:xfrm>
              <a:off x="7512457" y="4345017"/>
              <a:ext cx="750960" cy="16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524F919-5CEF-EE84-8D80-A797A4961F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58817" y="4237377"/>
                <a:ext cx="8586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B5D58F-909E-91B0-AE4A-F39139968B11}"/>
                  </a:ext>
                </a:extLst>
              </p14:cNvPr>
              <p14:cNvContentPartPr/>
              <p14:nvPr/>
            </p14:nvContentPartPr>
            <p14:xfrm>
              <a:off x="8500297" y="4177617"/>
              <a:ext cx="682920" cy="7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B5D58F-909E-91B0-AE4A-F39139968B1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46297" y="4069977"/>
                <a:ext cx="790560" cy="2228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49B1173-0012-28DB-EE47-11457FE72901}"/>
              </a:ext>
            </a:extLst>
          </p:cNvPr>
          <p:cNvSpPr txBox="1"/>
          <p:nvPr/>
        </p:nvSpPr>
        <p:spPr>
          <a:xfrm>
            <a:off x="659073" y="5474679"/>
            <a:ext cx="579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FRAX 10y </a:t>
            </a:r>
            <a:r>
              <a:rPr lang="en-US" dirty="0" err="1">
                <a:solidFill>
                  <a:srgbClr val="0432FF"/>
                </a:solidFill>
              </a:rPr>
              <a:t>fx</a:t>
            </a:r>
            <a:r>
              <a:rPr lang="en-US" dirty="0">
                <a:solidFill>
                  <a:srgbClr val="0432FF"/>
                </a:solidFill>
              </a:rPr>
              <a:t> &lt;-&gt; FRAX 10y hip </a:t>
            </a:r>
            <a:r>
              <a:rPr lang="en-US" dirty="0" err="1">
                <a:solidFill>
                  <a:srgbClr val="0432FF"/>
                </a:solidFill>
              </a:rPr>
              <a:t>중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하나만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빼면될듯</a:t>
            </a:r>
            <a:r>
              <a:rPr lang="en-US" altLang="ko-KR" dirty="0">
                <a:solidFill>
                  <a:srgbClr val="0432FF"/>
                </a:solidFill>
              </a:rPr>
              <a:t>!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534C2-EC15-8016-202A-2213144177FE}"/>
              </a:ext>
            </a:extLst>
          </p:cNvPr>
          <p:cNvSpPr txBox="1"/>
          <p:nvPr/>
        </p:nvSpPr>
        <p:spPr>
          <a:xfrm>
            <a:off x="187807" y="164938"/>
            <a:ext cx="3958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Clinical data </a:t>
            </a:r>
            <a:r>
              <a:rPr lang="en-US" sz="2400" b="1" dirty="0" err="1"/>
              <a:t>만</a:t>
            </a:r>
            <a:r>
              <a:rPr lang="en-US" sz="2400" b="1" dirty="0"/>
              <a:t> </a:t>
            </a:r>
            <a:r>
              <a:rPr lang="en-US" sz="2400" b="1" dirty="0" err="1"/>
              <a:t>돌림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0172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28E06A7-AF40-4FDD-6C99-FBA0A706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7" y="2263051"/>
            <a:ext cx="4857600" cy="243825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718D7F7-B437-0DFE-5A65-2A565B2A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4522447"/>
            <a:ext cx="5572582" cy="1017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83053A-AE94-BAF4-F0EC-846511126B58}"/>
              </a:ext>
            </a:extLst>
          </p:cNvPr>
          <p:cNvSpPr txBox="1"/>
          <p:nvPr/>
        </p:nvSpPr>
        <p:spPr>
          <a:xfrm>
            <a:off x="276676" y="5844403"/>
            <a:ext cx="557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</a:t>
            </a:r>
            <a:r>
              <a:rPr lang="en-US" dirty="0" err="1"/>
              <a:t>가</a:t>
            </a:r>
            <a:r>
              <a:rPr lang="en-US" dirty="0"/>
              <a:t> I </a:t>
            </a:r>
            <a:r>
              <a:rPr lang="en-US" dirty="0" err="1"/>
              <a:t>보다</a:t>
            </a:r>
            <a:r>
              <a:rPr lang="en-US" dirty="0"/>
              <a:t> </a:t>
            </a:r>
            <a:r>
              <a:rPr lang="en-US" dirty="0" err="1"/>
              <a:t>설명력이</a:t>
            </a:r>
            <a:r>
              <a:rPr lang="en-US" dirty="0"/>
              <a:t> </a:t>
            </a:r>
            <a:r>
              <a:rPr lang="en-US" dirty="0" err="1"/>
              <a:t>좋아보임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EC1E62D-F334-8C72-4EB7-DD0830B3B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036" y="1989279"/>
            <a:ext cx="5727621" cy="3549167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6AFEAA4-DDD5-47F3-656D-16E5C0871B3C}"/>
              </a:ext>
            </a:extLst>
          </p:cNvPr>
          <p:cNvSpPr/>
          <p:nvPr/>
        </p:nvSpPr>
        <p:spPr>
          <a:xfrm>
            <a:off x="5297714" y="2738569"/>
            <a:ext cx="818322" cy="1025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C44DDA-C0DC-D893-0144-6A1AE9850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24" y="936985"/>
            <a:ext cx="9419180" cy="946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DD7CBE-F39D-4452-A1F7-AFED6E8F7583}"/>
              </a:ext>
            </a:extLst>
          </p:cNvPr>
          <p:cNvSpPr txBox="1"/>
          <p:nvPr/>
        </p:nvSpPr>
        <p:spPr>
          <a:xfrm>
            <a:off x="6096000" y="5921015"/>
            <a:ext cx="557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BMI&gt;30, FRAX 10y HIP, Met </a:t>
            </a:r>
            <a:r>
              <a:rPr lang="en-US" b="1" dirty="0" err="1"/>
              <a:t>sx</a:t>
            </a:r>
            <a:r>
              <a:rPr lang="en-US" b="1" dirty="0"/>
              <a:t>  </a:t>
            </a:r>
            <a:r>
              <a:rPr lang="en-US" b="1" dirty="0" err="1"/>
              <a:t>가</a:t>
            </a:r>
            <a:r>
              <a:rPr lang="en-US" b="1" dirty="0"/>
              <a:t> </a:t>
            </a:r>
            <a:r>
              <a:rPr lang="en-US" b="1" dirty="0" err="1"/>
              <a:t>설명을</a:t>
            </a:r>
            <a:r>
              <a:rPr lang="en-US" b="1" dirty="0"/>
              <a:t> </a:t>
            </a:r>
            <a:r>
              <a:rPr lang="en-US" b="1" dirty="0" err="1"/>
              <a:t>잘</a:t>
            </a:r>
            <a:r>
              <a:rPr lang="en-US" b="1" dirty="0"/>
              <a:t> </a:t>
            </a:r>
            <a:r>
              <a:rPr lang="en-US" b="1" dirty="0" err="1"/>
              <a:t>못함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7934F-7995-F917-73ED-8077DAA4FA7F}"/>
              </a:ext>
            </a:extLst>
          </p:cNvPr>
          <p:cNvSpPr txBox="1"/>
          <p:nvPr/>
        </p:nvSpPr>
        <p:spPr>
          <a:xfrm>
            <a:off x="276676" y="170966"/>
            <a:ext cx="3958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Clinical data </a:t>
            </a:r>
            <a:r>
              <a:rPr lang="en-US" sz="2400" b="1" dirty="0" err="1"/>
              <a:t>만</a:t>
            </a:r>
            <a:r>
              <a:rPr lang="en-US" sz="2400" b="1" dirty="0"/>
              <a:t> </a:t>
            </a:r>
            <a:r>
              <a:rPr lang="en-US" sz="2400" b="1" dirty="0" err="1"/>
              <a:t>돌림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3166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7CFE23-B98C-81B4-2B96-DFC78882B302}"/>
              </a:ext>
            </a:extLst>
          </p:cNvPr>
          <p:cNvSpPr txBox="1"/>
          <p:nvPr/>
        </p:nvSpPr>
        <p:spPr>
          <a:xfrm>
            <a:off x="299826" y="159391"/>
            <a:ext cx="3958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CT+ Clinical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089DE-2F64-9130-255F-9D441066A9C2}"/>
              </a:ext>
            </a:extLst>
          </p:cNvPr>
          <p:cNvSpPr txBox="1"/>
          <p:nvPr/>
        </p:nvSpPr>
        <p:spPr>
          <a:xfrm>
            <a:off x="554901" y="729058"/>
            <a:ext cx="579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432FF"/>
                </a:solidFill>
              </a:rPr>
              <a:t>FRAX 10y hip </a:t>
            </a:r>
            <a:r>
              <a:rPr lang="en-US" dirty="0" err="1">
                <a:solidFill>
                  <a:srgbClr val="0432FF"/>
                </a:solidFill>
              </a:rPr>
              <a:t>은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빼고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진행</a:t>
            </a:r>
            <a:endParaRPr lang="en-US" dirty="0">
              <a:solidFill>
                <a:srgbClr val="0432FF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432FF"/>
                </a:solidFill>
              </a:rPr>
              <a:t>TAT, VAT, Muscle  </a:t>
            </a:r>
            <a:r>
              <a:rPr lang="en-US" dirty="0" err="1">
                <a:solidFill>
                  <a:srgbClr val="0432FF"/>
                </a:solidFill>
              </a:rPr>
              <a:t>빼고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진행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D7480A-06C5-957B-DE84-D124BCF0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4" y="1483391"/>
            <a:ext cx="11842992" cy="879113"/>
          </a:xfrm>
          <a:prstGeom prst="rect">
            <a:avLst/>
          </a:prstGeom>
        </p:spPr>
      </p:pic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876F4DFF-F85D-D567-38C6-5660BC67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4091"/>
            <a:ext cx="12212701" cy="36988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8903D74-B985-218C-7F11-3ABE9E246FCA}"/>
                  </a:ext>
                </a:extLst>
              </p14:cNvPr>
              <p14:cNvContentPartPr/>
              <p14:nvPr/>
            </p14:nvContentPartPr>
            <p14:xfrm>
              <a:off x="840947" y="3384026"/>
              <a:ext cx="608400" cy="25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8903D74-B985-218C-7F11-3ABE9E246F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947" y="3312026"/>
                <a:ext cx="6800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B1DE0DD-1F2C-ED90-AC6A-5ECF680F596F}"/>
                  </a:ext>
                </a:extLst>
              </p14:cNvPr>
              <p14:cNvContentPartPr/>
              <p14:nvPr/>
            </p14:nvContentPartPr>
            <p14:xfrm>
              <a:off x="843107" y="4857506"/>
              <a:ext cx="570600" cy="18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B1DE0DD-1F2C-ED90-AC6A-5ECF680F59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7467" y="4785506"/>
                <a:ext cx="6422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8E700BA-7CA9-A723-6495-CEBFF7D82986}"/>
                  </a:ext>
                </a:extLst>
              </p14:cNvPr>
              <p14:cNvContentPartPr/>
              <p14:nvPr/>
            </p14:nvContentPartPr>
            <p14:xfrm>
              <a:off x="2833187" y="6153506"/>
              <a:ext cx="637920" cy="32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8E700BA-7CA9-A723-6495-CEBFF7D829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97547" y="6081506"/>
                <a:ext cx="709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1671F54-762E-6E91-62DD-7E65C0DD794E}"/>
                  </a:ext>
                </a:extLst>
              </p14:cNvPr>
              <p14:cNvContentPartPr/>
              <p14:nvPr/>
            </p14:nvContentPartPr>
            <p14:xfrm>
              <a:off x="6911627" y="3207986"/>
              <a:ext cx="502560" cy="17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1671F54-762E-6E91-62DD-7E65C0DD79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75627" y="3136346"/>
                <a:ext cx="5742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4C9137A-D530-8AC9-3B2F-E7158065A46B}"/>
                  </a:ext>
                </a:extLst>
              </p14:cNvPr>
              <p14:cNvContentPartPr/>
              <p14:nvPr/>
            </p14:nvContentPartPr>
            <p14:xfrm>
              <a:off x="7413827" y="3207986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4C9137A-D530-8AC9-3B2F-E7158065A4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8187" y="3136346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33A8CD2-CDD8-6C87-39A2-198FCD052BAD}"/>
                  </a:ext>
                </a:extLst>
              </p14:cNvPr>
              <p14:cNvContentPartPr/>
              <p14:nvPr/>
            </p14:nvContentPartPr>
            <p14:xfrm>
              <a:off x="11441867" y="3771746"/>
              <a:ext cx="537120" cy="6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33A8CD2-CDD8-6C87-39A2-198FCD052B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05867" y="3699746"/>
                <a:ext cx="608760" cy="14976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DA9FD3E-AC62-676E-AFC8-282FAD19C1B4}"/>
              </a:ext>
            </a:extLst>
          </p:cNvPr>
          <p:cNvSpPr txBox="1"/>
          <p:nvPr/>
        </p:nvSpPr>
        <p:spPr>
          <a:xfrm>
            <a:off x="1449347" y="6342926"/>
            <a:ext cx="906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BMI &lt;-&gt;Total Body,       </a:t>
            </a:r>
            <a:r>
              <a:rPr lang="en-US" sz="2400" dirty="0">
                <a:solidFill>
                  <a:srgbClr val="FF0000"/>
                </a:solidFill>
              </a:rPr>
              <a:t>Age at CT &lt;-&gt; _death from </a:t>
            </a:r>
            <a:r>
              <a:rPr lang="en-US" sz="2400" dirty="0" err="1">
                <a:solidFill>
                  <a:srgbClr val="FF0000"/>
                </a:solidFill>
              </a:rPr>
              <a:t>ct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32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E08BAD-2B3A-EC87-C058-EE828935388E}"/>
              </a:ext>
            </a:extLst>
          </p:cNvPr>
          <p:cNvSpPr txBox="1"/>
          <p:nvPr/>
        </p:nvSpPr>
        <p:spPr>
          <a:xfrm>
            <a:off x="299826" y="159391"/>
            <a:ext cx="3958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CT+ Clinical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4BE02-48F7-9A3D-B64D-DFD8D04E23EF}"/>
              </a:ext>
            </a:extLst>
          </p:cNvPr>
          <p:cNvSpPr txBox="1"/>
          <p:nvPr/>
        </p:nvSpPr>
        <p:spPr>
          <a:xfrm>
            <a:off x="534947" y="763928"/>
            <a:ext cx="906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BMI </a:t>
            </a:r>
            <a:r>
              <a:rPr lang="en-US" dirty="0" err="1">
                <a:solidFill>
                  <a:srgbClr val="0432FF"/>
                </a:solidFill>
              </a:rPr>
              <a:t>만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뺴고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돌림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EED957D-8EC2-F9AD-286B-6AB74ED6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26" y="1276132"/>
            <a:ext cx="5186574" cy="4794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F054A4-7252-7481-1C96-C40558380397}"/>
              </a:ext>
            </a:extLst>
          </p:cNvPr>
          <p:cNvSpPr txBox="1"/>
          <p:nvPr/>
        </p:nvSpPr>
        <p:spPr>
          <a:xfrm>
            <a:off x="6458859" y="6055147"/>
            <a:ext cx="9068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VAT/SAT, L3 SMI, Liver HU </a:t>
            </a:r>
            <a:r>
              <a:rPr lang="en-US" sz="1600" dirty="0" err="1">
                <a:solidFill>
                  <a:srgbClr val="0432FF"/>
                </a:solidFill>
              </a:rPr>
              <a:t>가</a:t>
            </a:r>
            <a:r>
              <a:rPr lang="en-US" sz="1600" dirty="0">
                <a:solidFill>
                  <a:srgbClr val="0432FF"/>
                </a:solidFill>
              </a:rPr>
              <a:t> </a:t>
            </a:r>
            <a:r>
              <a:rPr lang="en-US" sz="1600" dirty="0" err="1">
                <a:solidFill>
                  <a:srgbClr val="0432FF"/>
                </a:solidFill>
              </a:rPr>
              <a:t>의미없음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F7419-7A16-E82F-DB2F-343A0E8E7090}"/>
              </a:ext>
            </a:extLst>
          </p:cNvPr>
          <p:cNvSpPr txBox="1"/>
          <p:nvPr/>
        </p:nvSpPr>
        <p:spPr>
          <a:xfrm>
            <a:off x="6196896" y="763928"/>
            <a:ext cx="906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BMI</a:t>
            </a:r>
            <a:r>
              <a:rPr lang="en-US" altLang="ko-KR" dirty="0">
                <a:solidFill>
                  <a:srgbClr val="0432FF"/>
                </a:solidFill>
              </a:rPr>
              <a:t>, Age at CT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뺴고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돌림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22D3E90E-F064-E7B6-3FB0-630DDAEE4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896" y="1182982"/>
            <a:ext cx="4972579" cy="44920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4702AEF-6DD7-4CA5-0445-4ABB343F8CF5}"/>
                  </a:ext>
                </a:extLst>
              </p14:cNvPr>
              <p14:cNvContentPartPr/>
              <p14:nvPr/>
            </p14:nvContentPartPr>
            <p14:xfrm>
              <a:off x="1355696" y="2435168"/>
              <a:ext cx="664200" cy="13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4702AEF-6DD7-4CA5-0445-4ABB343F8C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9696" y="2363168"/>
                <a:ext cx="7358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880A791-60EA-32D4-05A3-E2A8F7D59A53}"/>
                  </a:ext>
                </a:extLst>
              </p14:cNvPr>
              <p14:cNvContentPartPr/>
              <p14:nvPr/>
            </p14:nvContentPartPr>
            <p14:xfrm>
              <a:off x="1297016" y="2578448"/>
              <a:ext cx="702720" cy="215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880A791-60EA-32D4-05A3-E2A8F7D59A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1376" y="2506808"/>
                <a:ext cx="7743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25B0256-4507-8686-EFBF-128941F4198C}"/>
                  </a:ext>
                </a:extLst>
              </p14:cNvPr>
              <p14:cNvContentPartPr/>
              <p14:nvPr/>
            </p14:nvContentPartPr>
            <p14:xfrm>
              <a:off x="7240616" y="2124848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25B0256-4507-8686-EFBF-128941F419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4976" y="2052848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D01459-735C-28EC-1FA1-485F1506413F}"/>
                  </a:ext>
                </a:extLst>
              </p14:cNvPr>
              <p14:cNvContentPartPr/>
              <p14:nvPr/>
            </p14:nvContentPartPr>
            <p14:xfrm>
              <a:off x="7232696" y="2135288"/>
              <a:ext cx="637560" cy="927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D01459-735C-28EC-1FA1-485F150641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97056" y="2063648"/>
                <a:ext cx="709200" cy="1071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21D767-97CE-6428-3EAF-8A2D39BBF6EA}"/>
              </a:ext>
            </a:extLst>
          </p:cNvPr>
          <p:cNvSpPr txBox="1"/>
          <p:nvPr/>
        </p:nvSpPr>
        <p:spPr>
          <a:xfrm>
            <a:off x="672833" y="6278330"/>
            <a:ext cx="9068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BMI&gt;30, VAT/SAT, L3 SMI, Liver HU </a:t>
            </a:r>
            <a:r>
              <a:rPr lang="en-US" sz="1600" dirty="0" err="1">
                <a:solidFill>
                  <a:srgbClr val="0432FF"/>
                </a:solidFill>
              </a:rPr>
              <a:t>가</a:t>
            </a:r>
            <a:r>
              <a:rPr lang="en-US" sz="1600" dirty="0">
                <a:solidFill>
                  <a:srgbClr val="0432FF"/>
                </a:solidFill>
              </a:rPr>
              <a:t> </a:t>
            </a:r>
            <a:r>
              <a:rPr lang="en-US" sz="1600" dirty="0" err="1">
                <a:solidFill>
                  <a:srgbClr val="0432FF"/>
                </a:solidFill>
              </a:rPr>
              <a:t>의미없음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54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CEFFCD-C7F3-9507-DC69-7F981BA353A3}"/>
              </a:ext>
            </a:extLst>
          </p:cNvPr>
          <p:cNvSpPr txBox="1"/>
          <p:nvPr/>
        </p:nvSpPr>
        <p:spPr>
          <a:xfrm>
            <a:off x="299826" y="159391"/>
            <a:ext cx="3958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CT+ Clinical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57FFA-6205-29E7-6887-0214AEEA6454}"/>
              </a:ext>
            </a:extLst>
          </p:cNvPr>
          <p:cNvSpPr txBox="1"/>
          <p:nvPr/>
        </p:nvSpPr>
        <p:spPr>
          <a:xfrm>
            <a:off x="1024622" y="894556"/>
            <a:ext cx="906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BMI</a:t>
            </a:r>
            <a:r>
              <a:rPr lang="en-US" altLang="ko-KR" dirty="0">
                <a:solidFill>
                  <a:srgbClr val="0432FF"/>
                </a:solidFill>
              </a:rPr>
              <a:t>, </a:t>
            </a:r>
            <a:r>
              <a:rPr lang="en-US" dirty="0">
                <a:solidFill>
                  <a:srgbClr val="0432FF"/>
                </a:solidFill>
              </a:rPr>
              <a:t>VAT/SAT, L3 SMI, Liver HU </a:t>
            </a:r>
            <a:r>
              <a:rPr lang="en-US" dirty="0" err="1">
                <a:solidFill>
                  <a:srgbClr val="0432FF"/>
                </a:solidFill>
              </a:rPr>
              <a:t>뺴고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돌림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7371E34-43C5-AE18-1E31-E1D8D9E5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42" y="1537388"/>
            <a:ext cx="5938158" cy="47405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9AC174-174E-0AC5-5D0F-4436198A2D2C}"/>
                  </a:ext>
                </a:extLst>
              </p14:cNvPr>
              <p14:cNvContentPartPr/>
              <p14:nvPr/>
            </p14:nvContentPartPr>
            <p14:xfrm>
              <a:off x="2124366" y="3452880"/>
              <a:ext cx="930960" cy="1010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9AC174-174E-0AC5-5D0F-4436198A2D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8726" y="3381240"/>
                <a:ext cx="1002600" cy="11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767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AF62C-FBF1-7092-78F0-6CB1B7A89505}"/>
              </a:ext>
            </a:extLst>
          </p:cNvPr>
          <p:cNvSpPr txBox="1"/>
          <p:nvPr/>
        </p:nvSpPr>
        <p:spPr>
          <a:xfrm>
            <a:off x="847491" y="301083"/>
            <a:ext cx="70698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단순회귀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D from CT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학습시키려하니</a:t>
            </a:r>
            <a:endParaRPr lang="en-US" altLang="ko-KR" dirty="0"/>
          </a:p>
          <a:p>
            <a:r>
              <a:rPr lang="ko-KR" altLang="en-US" dirty="0"/>
              <a:t>문제점 </a:t>
            </a:r>
            <a:r>
              <a:rPr lang="en-US" altLang="ko-KR" dirty="0"/>
              <a:t>1)</a:t>
            </a:r>
            <a:r>
              <a:rPr lang="ko-KR" altLang="en-US" dirty="0"/>
              <a:t> 데이터가 적고</a:t>
            </a:r>
            <a:endParaRPr lang="en-US" altLang="ko-KR" dirty="0"/>
          </a:p>
          <a:p>
            <a:r>
              <a:rPr lang="ko-KR" altLang="en-US" dirty="0"/>
              <a:t>              </a:t>
            </a:r>
            <a:r>
              <a:rPr lang="en-US" altLang="ko-KR" dirty="0"/>
              <a:t>2)</a:t>
            </a:r>
            <a:r>
              <a:rPr lang="ko-KR" altLang="en-US" dirty="0"/>
              <a:t> 최대 </a:t>
            </a:r>
            <a:r>
              <a:rPr lang="en-US" altLang="ko-KR" dirty="0"/>
              <a:t>13</a:t>
            </a:r>
            <a:r>
              <a:rPr lang="ko-KR" altLang="en-US" dirty="0"/>
              <a:t>년 안에 죽은 사람 </a:t>
            </a:r>
            <a:r>
              <a:rPr lang="en-US" altLang="ko-KR" dirty="0"/>
              <a:t>data </a:t>
            </a:r>
            <a:r>
              <a:rPr lang="ko-KR" altLang="en-US" dirty="0"/>
              <a:t>밖에 없다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대안책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1-</a:t>
            </a:r>
            <a:r>
              <a:rPr lang="ko-KR" altLang="en-US" dirty="0"/>
              <a:t>산사람의 데이터를 넣자</a:t>
            </a:r>
            <a:endParaRPr lang="en-US" altLang="ko-KR" dirty="0"/>
          </a:p>
          <a:p>
            <a:r>
              <a:rPr lang="ko-KR" altLang="en-US" dirty="0"/>
              <a:t>                </a:t>
            </a:r>
            <a:r>
              <a:rPr lang="en-US" altLang="ko-KR" dirty="0"/>
              <a:t> : Death from CT = 365 *(</a:t>
            </a:r>
            <a:r>
              <a:rPr lang="ko-KR" altLang="en-US" dirty="0"/>
              <a:t>평균수명 </a:t>
            </a:r>
            <a:r>
              <a:rPr lang="en-US" altLang="ko-KR" dirty="0"/>
              <a:t>–</a:t>
            </a:r>
            <a:r>
              <a:rPr lang="ko-KR" altLang="en-US" dirty="0"/>
              <a:t>현재 나이</a:t>
            </a:r>
            <a:r>
              <a:rPr lang="en-US" altLang="ko-KR" dirty="0"/>
              <a:t>)</a:t>
            </a:r>
            <a:r>
              <a:rPr lang="ko-KR" altLang="en-US" dirty="0"/>
              <a:t> 룰 넣어서 학습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Biological age = </a:t>
            </a:r>
            <a:r>
              <a:rPr lang="ko-KR" altLang="en-US" dirty="0"/>
              <a:t>평균 수명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Death from CT</a:t>
            </a:r>
          </a:p>
          <a:p>
            <a:endParaRPr lang="en-US" altLang="ko-KR" dirty="0"/>
          </a:p>
          <a:p>
            <a:r>
              <a:rPr lang="en-US" altLang="ko-KR" dirty="0"/>
              <a:t>Death from CT </a:t>
            </a:r>
            <a:r>
              <a:rPr lang="ko-KR" altLang="en-US" dirty="0"/>
              <a:t>처리 방식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값이 있는 경우 그대로 활용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79</a:t>
            </a:r>
            <a:r>
              <a:rPr lang="ko-KR" altLang="en-US" dirty="0"/>
              <a:t>세 이하의 경우 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(79</a:t>
            </a:r>
            <a:r>
              <a:rPr lang="ko-KR" altLang="en-US" dirty="0"/>
              <a:t>세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age at CT)</a:t>
            </a:r>
            <a:r>
              <a:rPr lang="ko-KR" altLang="en-US" dirty="0"/>
              <a:t> * </a:t>
            </a:r>
            <a:r>
              <a:rPr lang="en-US" altLang="ko-KR" dirty="0"/>
              <a:t>365</a:t>
            </a:r>
          </a:p>
          <a:p>
            <a:r>
              <a:rPr lang="en-US" altLang="ko-KR" dirty="0"/>
              <a:t>3) 79</a:t>
            </a:r>
            <a:r>
              <a:rPr lang="ko-KR" altLang="en-US" dirty="0"/>
              <a:t>세 이상</a:t>
            </a:r>
            <a:endParaRPr lang="en-US" altLang="ko-KR" dirty="0"/>
          </a:p>
          <a:p>
            <a:r>
              <a:rPr lang="en-US" altLang="ko-KR" dirty="0"/>
              <a:t>79</a:t>
            </a:r>
            <a:r>
              <a:rPr lang="ko-KR" altLang="en-US" dirty="0"/>
              <a:t>세 이상은 마지막 </a:t>
            </a:r>
            <a:r>
              <a:rPr lang="en-US" altLang="ko-KR" dirty="0"/>
              <a:t>f/up </a:t>
            </a:r>
            <a:r>
              <a:rPr lang="en-US" altLang="ko-KR" dirty="0" err="1"/>
              <a:t>ct</a:t>
            </a:r>
            <a:r>
              <a:rPr lang="ko-KR" altLang="en-US" dirty="0"/>
              <a:t>한날 을 기준으로 </a:t>
            </a:r>
            <a:r>
              <a:rPr lang="en-US" altLang="ko-KR" dirty="0"/>
              <a:t>85</a:t>
            </a:r>
            <a:r>
              <a:rPr lang="ko-KR" altLang="en-US" dirty="0"/>
              <a:t>일을 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Death from </a:t>
            </a:r>
            <a:r>
              <a:rPr lang="en-US" altLang="ko-KR" dirty="0" err="1"/>
              <a:t>ct</a:t>
            </a:r>
            <a:r>
              <a:rPr lang="en-US" altLang="ko-KR" dirty="0"/>
              <a:t> = clinical </a:t>
            </a:r>
            <a:r>
              <a:rPr lang="en-US" altLang="ko-KR" dirty="0" err="1"/>
              <a:t>f.up.interval</a:t>
            </a:r>
            <a:r>
              <a:rPr lang="en-US" altLang="ko-KR" dirty="0"/>
              <a:t> + 85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805B0-E25D-6FCC-9530-ED491B5DF79B}"/>
              </a:ext>
            </a:extLst>
          </p:cNvPr>
          <p:cNvSpPr txBox="1"/>
          <p:nvPr/>
        </p:nvSpPr>
        <p:spPr>
          <a:xfrm>
            <a:off x="669071" y="5754030"/>
            <a:ext cx="808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파라미터는 </a:t>
            </a:r>
            <a:endParaRPr lang="en-US" altLang="ko-KR" dirty="0"/>
          </a:p>
          <a:p>
            <a:r>
              <a:rPr lang="en-US" altLang="ko-KR" dirty="0"/>
              <a:t>TAT, VAT, muscle area </a:t>
            </a:r>
            <a:r>
              <a:rPr lang="ko-KR" altLang="en-US" dirty="0"/>
              <a:t>날림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2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DF291-C0DF-01F4-8DF6-4CD6A12089B4}"/>
              </a:ext>
            </a:extLst>
          </p:cNvPr>
          <p:cNvSpPr txBox="1"/>
          <p:nvPr/>
        </p:nvSpPr>
        <p:spPr>
          <a:xfrm>
            <a:off x="198099" y="202752"/>
            <a:ext cx="5914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FRS missing data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E5503-A98F-08B8-E781-7E3E902A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3DBC89-EF30-6D74-59A0-6B67D975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0" y="3239362"/>
            <a:ext cx="6597705" cy="2650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09A60-61C3-0D60-946D-C81BEF23EA61}"/>
              </a:ext>
            </a:extLst>
          </p:cNvPr>
          <p:cNvSpPr txBox="1"/>
          <p:nvPr/>
        </p:nvSpPr>
        <p:spPr>
          <a:xfrm>
            <a:off x="8988305" y="3573151"/>
            <a:ext cx="198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다</a:t>
            </a:r>
            <a:r>
              <a:rPr lang="en-US" dirty="0"/>
              <a:t> </a:t>
            </a:r>
            <a:r>
              <a:rPr lang="en-US" dirty="0" err="1"/>
              <a:t>포함한다면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2DB7D-0718-9E3D-428B-35E6AAF37289}"/>
              </a:ext>
            </a:extLst>
          </p:cNvPr>
          <p:cNvSpPr txBox="1"/>
          <p:nvPr/>
        </p:nvSpPr>
        <p:spPr>
          <a:xfrm>
            <a:off x="567160" y="2725215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D,E </a:t>
            </a:r>
            <a:r>
              <a:rPr lang="en-US" dirty="0" err="1"/>
              <a:t>는</a:t>
            </a:r>
            <a:r>
              <a:rPr lang="en-US" dirty="0"/>
              <a:t> correlation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altLang="ko-KR" dirty="0"/>
              <a:t>0.86</a:t>
            </a:r>
            <a:r>
              <a:rPr lang="ko-KR" altLang="en-US" dirty="0" err="1"/>
              <a:t>으로</a:t>
            </a:r>
            <a:r>
              <a:rPr lang="ko-KR" altLang="en-US" dirty="0"/>
              <a:t> 매우 높다 그래서  </a:t>
            </a:r>
            <a:r>
              <a:rPr lang="en-US" altLang="ko-KR" dirty="0"/>
              <a:t>E </a:t>
            </a:r>
            <a:r>
              <a:rPr lang="ko-KR" altLang="en-US" dirty="0"/>
              <a:t>선형회귀 제외</a:t>
            </a:r>
            <a:endParaRPr lang="en-US" dirty="0"/>
          </a:p>
        </p:txBody>
      </p:sp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AC9A9845-290D-E539-014C-89E0D5026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305" y="4066161"/>
            <a:ext cx="3035300" cy="134620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8D455832-ACD5-5FF1-D4D1-A6C83704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140" y="370060"/>
            <a:ext cx="5080000" cy="111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B410E1-35EB-95B0-AFC8-0B7088D7E502}"/>
              </a:ext>
            </a:extLst>
          </p:cNvPr>
          <p:cNvSpPr txBox="1"/>
          <p:nvPr/>
        </p:nvSpPr>
        <p:spPr>
          <a:xfrm>
            <a:off x="6631651" y="62283"/>
            <a:ext cx="207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인자간</a:t>
            </a:r>
            <a:r>
              <a:rPr lang="en-US" sz="1400" dirty="0"/>
              <a:t> </a:t>
            </a:r>
            <a:r>
              <a:rPr lang="en-US" sz="1400" dirty="0" err="1"/>
              <a:t>상관관계표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B4140-668F-BE93-8144-AD418081EBFC}"/>
              </a:ext>
            </a:extLst>
          </p:cNvPr>
          <p:cNvSpPr txBox="1"/>
          <p:nvPr/>
        </p:nvSpPr>
        <p:spPr>
          <a:xfrm>
            <a:off x="567160" y="6118608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A,F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07E6D5-0E79-920A-72DE-485F182058AC}"/>
              </a:ext>
            </a:extLst>
          </p:cNvPr>
          <p:cNvSpPr/>
          <p:nvPr/>
        </p:nvSpPr>
        <p:spPr>
          <a:xfrm>
            <a:off x="1863524" y="3193848"/>
            <a:ext cx="1180618" cy="2270187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14116B-8B74-C79B-F782-6F7DF39167D2}"/>
              </a:ext>
            </a:extLst>
          </p:cNvPr>
          <p:cNvSpPr txBox="1"/>
          <p:nvPr/>
        </p:nvSpPr>
        <p:spPr>
          <a:xfrm>
            <a:off x="198098" y="202752"/>
            <a:ext cx="886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D : FRAX 10y </a:t>
            </a:r>
            <a:r>
              <a:rPr lang="en-US" sz="2800" dirty="0" err="1">
                <a:solidFill>
                  <a:srgbClr val="00B0F0"/>
                </a:solidFill>
              </a:rPr>
              <a:t>Fx</a:t>
            </a:r>
            <a:r>
              <a:rPr lang="en-US" sz="2800" dirty="0">
                <a:solidFill>
                  <a:srgbClr val="00B0F0"/>
                </a:solidFill>
              </a:rPr>
              <a:t> Prob (Orange-w/ DXA) </a:t>
            </a:r>
            <a:r>
              <a:rPr lang="en-US" sz="2800" dirty="0"/>
              <a:t>missing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465B1-90B4-070A-383A-8BC556A7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8A97905-A51C-201E-942D-F7CCAD51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4" y="3115117"/>
            <a:ext cx="5691079" cy="2371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E56BA-A80E-01E0-DB7E-A32160C5820D}"/>
              </a:ext>
            </a:extLst>
          </p:cNvPr>
          <p:cNvSpPr txBox="1"/>
          <p:nvPr/>
        </p:nvSpPr>
        <p:spPr>
          <a:xfrm>
            <a:off x="520860" y="6014436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B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3F60D9-620E-3DB4-6999-C4F23E4860AC}"/>
              </a:ext>
            </a:extLst>
          </p:cNvPr>
          <p:cNvSpPr/>
          <p:nvPr/>
        </p:nvSpPr>
        <p:spPr>
          <a:xfrm>
            <a:off x="1655179" y="3013524"/>
            <a:ext cx="856527" cy="2085521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551FA2-1B31-7035-0AB8-1F3C28E5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3159297"/>
            <a:ext cx="7150100" cy="246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4116B-8B74-C79B-F782-6F7DF39167D2}"/>
              </a:ext>
            </a:extLst>
          </p:cNvPr>
          <p:cNvSpPr txBox="1"/>
          <p:nvPr/>
        </p:nvSpPr>
        <p:spPr>
          <a:xfrm>
            <a:off x="198098" y="202752"/>
            <a:ext cx="886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E : FRAX 10y Hip </a:t>
            </a:r>
            <a:r>
              <a:rPr lang="en-US" sz="2800" dirty="0" err="1">
                <a:solidFill>
                  <a:srgbClr val="00B0F0"/>
                </a:solidFill>
              </a:rPr>
              <a:t>Fx</a:t>
            </a:r>
            <a:r>
              <a:rPr lang="en-US" sz="2800" dirty="0">
                <a:solidFill>
                  <a:srgbClr val="00B0F0"/>
                </a:solidFill>
              </a:rPr>
              <a:t> Prob (Orange-w/ DXA </a:t>
            </a:r>
            <a:r>
              <a:rPr lang="en-US" sz="2800" dirty="0"/>
              <a:t>missing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465B1-90B4-070A-383A-8BC556A7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E56BA-A80E-01E0-DB7E-A32160C5820D}"/>
              </a:ext>
            </a:extLst>
          </p:cNvPr>
          <p:cNvSpPr txBox="1"/>
          <p:nvPr/>
        </p:nvSpPr>
        <p:spPr>
          <a:xfrm>
            <a:off x="520860" y="6014436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B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3F60D9-620E-3DB4-6999-C4F23E4860AC}"/>
              </a:ext>
            </a:extLst>
          </p:cNvPr>
          <p:cNvSpPr/>
          <p:nvPr/>
        </p:nvSpPr>
        <p:spPr>
          <a:xfrm>
            <a:off x="1655179" y="3013524"/>
            <a:ext cx="1145894" cy="2218233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3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510EC2F-6979-B42E-8755-C1079762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" y="1857828"/>
            <a:ext cx="11359242" cy="3614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17B47-0A3F-0671-4F38-178498E6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65" y="644069"/>
            <a:ext cx="11470069" cy="7493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AD521F-207F-B592-6D70-F1FEA4A5B1FF}"/>
                  </a:ext>
                </a:extLst>
              </p14:cNvPr>
              <p14:cNvContentPartPr/>
              <p14:nvPr/>
            </p14:nvContentPartPr>
            <p14:xfrm>
              <a:off x="1899296" y="2913498"/>
              <a:ext cx="786240" cy="1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AD521F-207F-B592-6D70-F1FEA4A5B1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5656" y="2805498"/>
                <a:ext cx="8938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673742-6EDF-2BB6-8320-31391EA931C4}"/>
                  </a:ext>
                </a:extLst>
              </p14:cNvPr>
              <p14:cNvContentPartPr/>
              <p14:nvPr/>
            </p14:nvContentPartPr>
            <p14:xfrm>
              <a:off x="1916576" y="3233898"/>
              <a:ext cx="690480" cy="4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673742-6EDF-2BB6-8320-31391EA931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2936" y="3125898"/>
                <a:ext cx="7981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09982C-877B-1F69-1319-49556657FCF0}"/>
                  </a:ext>
                </a:extLst>
              </p14:cNvPr>
              <p14:cNvContentPartPr/>
              <p14:nvPr/>
            </p14:nvContentPartPr>
            <p14:xfrm>
              <a:off x="1855016" y="3499938"/>
              <a:ext cx="767520" cy="11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09982C-877B-1F69-1319-49556657FC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1376" y="3392298"/>
                <a:ext cx="875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A144E8-EAB7-F8B5-FB1B-EB47590B6DB1}"/>
                  </a:ext>
                </a:extLst>
              </p14:cNvPr>
              <p14:cNvContentPartPr/>
              <p14:nvPr/>
            </p14:nvContentPartPr>
            <p14:xfrm>
              <a:off x="2950856" y="2655738"/>
              <a:ext cx="939600" cy="45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A144E8-EAB7-F8B5-FB1B-EB47590B6D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7216" y="2548098"/>
                <a:ext cx="10472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A116C5E-36C0-9701-6326-CD01FB697643}"/>
                  </a:ext>
                </a:extLst>
              </p14:cNvPr>
              <p14:cNvContentPartPr/>
              <p14:nvPr/>
            </p14:nvContentPartPr>
            <p14:xfrm>
              <a:off x="3026096" y="3126258"/>
              <a:ext cx="59364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A116C5E-36C0-9701-6326-CD01FB6976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2456" y="3018258"/>
                <a:ext cx="701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D688E0-2910-2162-B595-3D8C7BF46501}"/>
                  </a:ext>
                </a:extLst>
              </p14:cNvPr>
              <p14:cNvContentPartPr/>
              <p14:nvPr/>
            </p14:nvContentPartPr>
            <p14:xfrm>
              <a:off x="3820976" y="2595618"/>
              <a:ext cx="1558080" cy="15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D688E0-2910-2162-B595-3D8C7BF465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66976" y="2487618"/>
                <a:ext cx="16657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0DA205-9E24-981B-DF29-A7166BFFC8AC}"/>
                  </a:ext>
                </a:extLst>
              </p14:cNvPr>
              <p14:cNvContentPartPr/>
              <p14:nvPr/>
            </p14:nvContentPartPr>
            <p14:xfrm>
              <a:off x="3965696" y="2908818"/>
              <a:ext cx="516600" cy="25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0DA205-9E24-981B-DF29-A7166BFFC8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2056" y="2801178"/>
                <a:ext cx="624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BF25F1B-16D2-CC9D-4410-4AD4ADCE6FCA}"/>
                  </a:ext>
                </a:extLst>
              </p14:cNvPr>
              <p14:cNvContentPartPr/>
              <p14:nvPr/>
            </p14:nvContentPartPr>
            <p14:xfrm>
              <a:off x="7823456" y="4533498"/>
              <a:ext cx="601200" cy="87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BF25F1B-16D2-CC9D-4410-4AD4ADCE6F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9816" y="4425498"/>
                <a:ext cx="7088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934EE5C-B5E4-5448-8661-B8FAB0CD0E10}"/>
                  </a:ext>
                </a:extLst>
              </p14:cNvPr>
              <p14:cNvContentPartPr/>
              <p14:nvPr/>
            </p14:nvContentPartPr>
            <p14:xfrm>
              <a:off x="8837936" y="4280418"/>
              <a:ext cx="622440" cy="7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934EE5C-B5E4-5448-8661-B8FAB0CD0E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83936" y="4172418"/>
                <a:ext cx="730080" cy="2898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30D4969-35D3-E164-ABC7-411D54F58849}"/>
              </a:ext>
            </a:extLst>
          </p:cNvPr>
          <p:cNvSpPr txBox="1"/>
          <p:nvPr/>
        </p:nvSpPr>
        <p:spPr>
          <a:xfrm>
            <a:off x="659073" y="5474679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FF0F8-637E-7CC2-02ED-9723E32239D9}"/>
              </a:ext>
            </a:extLst>
          </p:cNvPr>
          <p:cNvSpPr txBox="1"/>
          <p:nvPr/>
        </p:nvSpPr>
        <p:spPr>
          <a:xfrm>
            <a:off x="6470913" y="5466514"/>
            <a:ext cx="47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 Area &lt;-&gt; L3 SMI</a:t>
            </a:r>
          </a:p>
        </p:txBody>
      </p:sp>
    </p:spTree>
    <p:extLst>
      <p:ext uri="{BB962C8B-B14F-4D97-AF65-F5344CB8AC3E}">
        <p14:creationId xmlns:p14="http://schemas.microsoft.com/office/powerpoint/2010/main" val="135192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B8945-76AA-3F66-D98F-C5E68FCFB4D1}"/>
              </a:ext>
            </a:extLst>
          </p:cNvPr>
          <p:cNvSpPr txBox="1"/>
          <p:nvPr/>
        </p:nvSpPr>
        <p:spPr>
          <a:xfrm>
            <a:off x="744393" y="148732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F8DBE-9FBF-9C7D-7B86-56BE109C031E}"/>
              </a:ext>
            </a:extLst>
          </p:cNvPr>
          <p:cNvSpPr txBox="1"/>
          <p:nvPr/>
        </p:nvSpPr>
        <p:spPr>
          <a:xfrm>
            <a:off x="900652" y="1163766"/>
            <a:ext cx="22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TAT =VAT + SAT</a:t>
            </a:r>
          </a:p>
          <a:p>
            <a:r>
              <a:rPr lang="en-US" dirty="0"/>
              <a:t>Total body ∝ TAT</a:t>
            </a:r>
          </a:p>
          <a:p>
            <a:r>
              <a:rPr lang="en-US" dirty="0"/>
              <a:t>VAT/SAT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특이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B684B-3C90-9C05-24FB-7D5014F46608}"/>
              </a:ext>
            </a:extLst>
          </p:cNvPr>
          <p:cNvSpPr txBox="1"/>
          <p:nvPr/>
        </p:nvSpPr>
        <p:spPr>
          <a:xfrm>
            <a:off x="4937676" y="1312268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8CA699-4980-8556-2D3A-52EBAEDE33F1}"/>
              </a:ext>
            </a:extLst>
          </p:cNvPr>
          <p:cNvSpPr/>
          <p:nvPr/>
        </p:nvSpPr>
        <p:spPr>
          <a:xfrm>
            <a:off x="3326232" y="1410519"/>
            <a:ext cx="1192192" cy="544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6BE4F0-1601-BB94-C971-203C6440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2" y="3429000"/>
            <a:ext cx="9632536" cy="2526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4478A-528F-0D3F-EF4A-DE84DA30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2" y="2546534"/>
            <a:ext cx="10104732" cy="685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14:cNvPr>
              <p14:cNvContentPartPr/>
              <p14:nvPr/>
            </p14:nvContentPartPr>
            <p14:xfrm>
              <a:off x="1613000" y="4241122"/>
              <a:ext cx="78588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360" y="4133122"/>
                <a:ext cx="893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14:cNvPr>
              <p14:cNvContentPartPr/>
              <p14:nvPr/>
            </p14:nvContentPartPr>
            <p14:xfrm>
              <a:off x="2595440" y="3991642"/>
              <a:ext cx="724320" cy="23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800" y="3883642"/>
                <a:ext cx="831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14:cNvPr>
              <p14:cNvContentPartPr/>
              <p14:nvPr/>
            </p14:nvContentPartPr>
            <p14:xfrm>
              <a:off x="7096520" y="5114482"/>
              <a:ext cx="764280" cy="5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2520" y="5006842"/>
                <a:ext cx="8719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14:cNvPr>
              <p14:cNvContentPartPr/>
              <p14:nvPr/>
            </p14:nvContentPartPr>
            <p14:xfrm>
              <a:off x="6178880" y="5285122"/>
              <a:ext cx="66240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4880" y="5177482"/>
                <a:ext cx="770040" cy="2325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296F0B6-3D46-0F74-50D8-831734C03850}"/>
              </a:ext>
            </a:extLst>
          </p:cNvPr>
          <p:cNvSpPr txBox="1"/>
          <p:nvPr/>
        </p:nvSpPr>
        <p:spPr>
          <a:xfrm>
            <a:off x="1244278" y="5881346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Total body &lt;-&gt; VAT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0FD29-B03B-F1BB-EA4B-B0565BD3FCCB}"/>
              </a:ext>
            </a:extLst>
          </p:cNvPr>
          <p:cNvSpPr txBox="1"/>
          <p:nvPr/>
        </p:nvSpPr>
        <p:spPr>
          <a:xfrm>
            <a:off x="6142768" y="5918662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Muscle Area &lt;-&gt; L3 SMI</a:t>
            </a:r>
          </a:p>
        </p:txBody>
      </p:sp>
    </p:spTree>
    <p:extLst>
      <p:ext uri="{BB962C8B-B14F-4D97-AF65-F5344CB8AC3E}">
        <p14:creationId xmlns:p14="http://schemas.microsoft.com/office/powerpoint/2010/main" val="415295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B8945-76AA-3F66-D98F-C5E68FCFB4D1}"/>
              </a:ext>
            </a:extLst>
          </p:cNvPr>
          <p:cNvSpPr txBox="1"/>
          <p:nvPr/>
        </p:nvSpPr>
        <p:spPr>
          <a:xfrm>
            <a:off x="744393" y="148732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F8DBE-9FBF-9C7D-7B86-56BE109C031E}"/>
              </a:ext>
            </a:extLst>
          </p:cNvPr>
          <p:cNvSpPr txBox="1"/>
          <p:nvPr/>
        </p:nvSpPr>
        <p:spPr>
          <a:xfrm>
            <a:off x="900652" y="1163766"/>
            <a:ext cx="22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TAT =VAT + SAT</a:t>
            </a:r>
          </a:p>
          <a:p>
            <a:r>
              <a:rPr lang="en-US" dirty="0"/>
              <a:t>Total body ∝ TAT</a:t>
            </a:r>
          </a:p>
          <a:p>
            <a:r>
              <a:rPr lang="en-US" dirty="0"/>
              <a:t>VAT/SAT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특이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B684B-3C90-9C05-24FB-7D5014F46608}"/>
              </a:ext>
            </a:extLst>
          </p:cNvPr>
          <p:cNvSpPr txBox="1"/>
          <p:nvPr/>
        </p:nvSpPr>
        <p:spPr>
          <a:xfrm>
            <a:off x="4937676" y="1312268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8CA699-4980-8556-2D3A-52EBAEDE33F1}"/>
              </a:ext>
            </a:extLst>
          </p:cNvPr>
          <p:cNvSpPr/>
          <p:nvPr/>
        </p:nvSpPr>
        <p:spPr>
          <a:xfrm>
            <a:off x="3326232" y="1410519"/>
            <a:ext cx="1192192" cy="544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6BE4F0-1601-BB94-C971-203C6440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2" y="3429000"/>
            <a:ext cx="9632536" cy="2526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4478A-528F-0D3F-EF4A-DE84DA30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2" y="2546534"/>
            <a:ext cx="10104732" cy="685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14:cNvPr>
              <p14:cNvContentPartPr/>
              <p14:nvPr/>
            </p14:nvContentPartPr>
            <p14:xfrm>
              <a:off x="1613000" y="4241122"/>
              <a:ext cx="78588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360" y="4133122"/>
                <a:ext cx="893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14:cNvPr>
              <p14:cNvContentPartPr/>
              <p14:nvPr/>
            </p14:nvContentPartPr>
            <p14:xfrm>
              <a:off x="2595440" y="3991642"/>
              <a:ext cx="724320" cy="23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800" y="3883642"/>
                <a:ext cx="831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14:cNvPr>
              <p14:cNvContentPartPr/>
              <p14:nvPr/>
            </p14:nvContentPartPr>
            <p14:xfrm>
              <a:off x="7096520" y="5114482"/>
              <a:ext cx="764280" cy="5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2520" y="5006842"/>
                <a:ext cx="8719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14:cNvPr>
              <p14:cNvContentPartPr/>
              <p14:nvPr/>
            </p14:nvContentPartPr>
            <p14:xfrm>
              <a:off x="6178880" y="5285122"/>
              <a:ext cx="66240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4880" y="5177482"/>
                <a:ext cx="770040" cy="2325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296F0B6-3D46-0F74-50D8-831734C03850}"/>
              </a:ext>
            </a:extLst>
          </p:cNvPr>
          <p:cNvSpPr txBox="1"/>
          <p:nvPr/>
        </p:nvSpPr>
        <p:spPr>
          <a:xfrm>
            <a:off x="1244278" y="5881346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Total body &lt;-&gt; VAT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0FD29-B03B-F1BB-EA4B-B0565BD3FCCB}"/>
              </a:ext>
            </a:extLst>
          </p:cNvPr>
          <p:cNvSpPr txBox="1"/>
          <p:nvPr/>
        </p:nvSpPr>
        <p:spPr>
          <a:xfrm>
            <a:off x="6142768" y="5918662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Muscle Area &lt;-&gt; L3 SMI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A80EDE-45C2-50FA-0542-989AFEC0CFDA}"/>
              </a:ext>
            </a:extLst>
          </p:cNvPr>
          <p:cNvSpPr txBox="1"/>
          <p:nvPr/>
        </p:nvSpPr>
        <p:spPr>
          <a:xfrm>
            <a:off x="2592619" y="6305207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VAT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FAE919E-5E99-3D72-0C44-A6B2634636D0}"/>
              </a:ext>
            </a:extLst>
          </p:cNvPr>
          <p:cNvSpPr/>
          <p:nvPr/>
        </p:nvSpPr>
        <p:spPr>
          <a:xfrm>
            <a:off x="1403248" y="6343011"/>
            <a:ext cx="916206" cy="447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0513FF-C736-E91D-CFAA-159B71552C3D}"/>
              </a:ext>
            </a:extLst>
          </p:cNvPr>
          <p:cNvSpPr txBox="1"/>
          <p:nvPr/>
        </p:nvSpPr>
        <p:spPr>
          <a:xfrm>
            <a:off x="7470242" y="6267403"/>
            <a:ext cx="340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</a:rPr>
              <a:t>Muschle</a:t>
            </a:r>
            <a:r>
              <a:rPr lang="en-US" sz="2800" b="1" dirty="0">
                <a:solidFill>
                  <a:srgbClr val="002060"/>
                </a:solidFill>
              </a:rPr>
              <a:t> area </a:t>
            </a:r>
            <a:r>
              <a:rPr lang="ko-KR" altLang="en-US" sz="2800" b="1" dirty="0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774F8DF-5951-4E63-2E83-FEC740555A7E}"/>
              </a:ext>
            </a:extLst>
          </p:cNvPr>
          <p:cNvSpPr/>
          <p:nvPr/>
        </p:nvSpPr>
        <p:spPr>
          <a:xfrm>
            <a:off x="6280871" y="6305207"/>
            <a:ext cx="916206" cy="447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1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C54F02-173A-29B8-C1BB-892D4A099549}"/>
              </a:ext>
            </a:extLst>
          </p:cNvPr>
          <p:cNvSpPr txBox="1"/>
          <p:nvPr/>
        </p:nvSpPr>
        <p:spPr>
          <a:xfrm>
            <a:off x="743993" y="96411"/>
            <a:ext cx="9594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3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년안에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죽을 것 같은 사람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(SVM)  -death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from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계산해서 반영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데이터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상의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특이점에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있는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애들을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나눈다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다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좋은데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하나가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문제인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애들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의사의 진찰 방법 및 그런 사람은 죽음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그룹으로 예측한다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altLang="ko-KR" dirty="0">
                <a:sym typeface="Wingdings" pitchFamily="2" charset="2"/>
              </a:rPr>
              <a:t>KNN </a:t>
            </a:r>
            <a:r>
              <a:rPr lang="ko-KR" altLang="en-US" dirty="0">
                <a:sym typeface="Wingdings" pitchFamily="2" charset="2"/>
              </a:rPr>
              <a:t>활용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각그룹의 지표와 </a:t>
            </a:r>
            <a:r>
              <a:rPr lang="ko-KR" altLang="en-US" dirty="0" err="1">
                <a:sym typeface="Wingdings" pitchFamily="2" charset="2"/>
              </a:rPr>
              <a:t>상관관계많은</a:t>
            </a:r>
            <a:r>
              <a:rPr lang="ko-KR" altLang="en-US" dirty="0">
                <a:sym typeface="Wingdings" pitchFamily="2" charset="2"/>
              </a:rPr>
              <a:t> 파라미터에 가중치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r>
              <a:rPr lang="en-US" altLang="ko-KR" dirty="0">
                <a:sym typeface="Wingdings" pitchFamily="2" charset="2"/>
              </a:rPr>
              <a:t>Ex) </a:t>
            </a:r>
            <a:r>
              <a:rPr lang="ko-KR" altLang="en-US" dirty="0">
                <a:sym typeface="Wingdings" pitchFamily="2" charset="2"/>
              </a:rPr>
              <a:t>암이 있어</a:t>
            </a:r>
            <a:r>
              <a:rPr lang="en-US" altLang="ko-KR" dirty="0">
                <a:sym typeface="Wingdings" pitchFamily="2" charset="2"/>
              </a:rPr>
              <a:t>? </a:t>
            </a:r>
            <a:r>
              <a:rPr lang="ko-KR" altLang="en-US" dirty="0">
                <a:sym typeface="Wingdings" pitchFamily="2" charset="2"/>
              </a:rPr>
              <a:t>그럼 </a:t>
            </a:r>
            <a:r>
              <a:rPr lang="en-US" altLang="ko-KR" dirty="0">
                <a:sym typeface="Wingdings" pitchFamily="2" charset="2"/>
              </a:rPr>
              <a:t>40</a:t>
            </a:r>
            <a:r>
              <a:rPr lang="ko-KR" altLang="en-US" dirty="0">
                <a:sym typeface="Wingdings" pitchFamily="2" charset="2"/>
              </a:rPr>
              <a:t>대이상이야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40</a:t>
            </a:r>
            <a:r>
              <a:rPr lang="ko-KR" altLang="en-US" dirty="0">
                <a:sym typeface="Wingdings" pitchFamily="2" charset="2"/>
              </a:rPr>
              <a:t>대 이상에서 </a:t>
            </a:r>
            <a:r>
              <a:rPr lang="en-US" altLang="ko-KR" dirty="0">
                <a:sym typeface="Wingdings" pitchFamily="2" charset="2"/>
              </a:rPr>
              <a:t>VAT</a:t>
            </a:r>
            <a:r>
              <a:rPr lang="ko-KR" altLang="en-US" dirty="0">
                <a:sym typeface="Wingdings" pitchFamily="2" charset="2"/>
              </a:rPr>
              <a:t>의 중요도와 이하에서 </a:t>
            </a:r>
            <a:r>
              <a:rPr lang="en-US" altLang="ko-KR" dirty="0">
                <a:sym typeface="Wingdings" pitchFamily="2" charset="2"/>
              </a:rPr>
              <a:t>VAT</a:t>
            </a:r>
            <a:r>
              <a:rPr lang="ko-KR" altLang="en-US" dirty="0">
                <a:sym typeface="Wingdings" pitchFamily="2" charset="2"/>
              </a:rPr>
              <a:t>중요도는 </a:t>
            </a:r>
            <a:r>
              <a:rPr lang="ko-KR" altLang="en-US" dirty="0" err="1">
                <a:sym typeface="Wingdings" pitchFamily="2" charset="2"/>
              </a:rPr>
              <a:t>달라질듯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또 복부지방도 오히려 </a:t>
            </a:r>
            <a:r>
              <a:rPr lang="en-US" altLang="ko-KR" dirty="0">
                <a:sym typeface="Wingdings" pitchFamily="2" charset="2"/>
              </a:rPr>
              <a:t>70,80</a:t>
            </a:r>
            <a:r>
              <a:rPr lang="ko-KR" altLang="en-US" dirty="0">
                <a:sym typeface="Wingdings" pitchFamily="2" charset="2"/>
              </a:rPr>
              <a:t>대가 되면 줄어들듯 </a:t>
            </a:r>
            <a:r>
              <a:rPr lang="en-US" altLang="ko-KR" dirty="0">
                <a:sym typeface="Wingdings" pitchFamily="2" charset="2"/>
              </a:rPr>
              <a:t>(50</a:t>
            </a:r>
            <a:r>
              <a:rPr lang="ko-KR" altLang="en-US" dirty="0">
                <a:sym typeface="Wingdings" pitchFamily="2" charset="2"/>
              </a:rPr>
              <a:t>대가 </a:t>
            </a:r>
            <a:r>
              <a:rPr lang="ko-KR" altLang="en-US" dirty="0" err="1">
                <a:sym typeface="Wingdings" pitchFamily="2" charset="2"/>
              </a:rPr>
              <a:t>맥스지</a:t>
            </a:r>
            <a:r>
              <a:rPr lang="ko-KR" altLang="en-US" dirty="0">
                <a:sym typeface="Wingdings" pitchFamily="2" charset="2"/>
              </a:rPr>
              <a:t> 않을까</a:t>
            </a:r>
            <a:r>
              <a:rPr lang="en-US" altLang="ko-KR" dirty="0">
                <a:sym typeface="Wingdings" pitchFamily="2" charset="2"/>
              </a:rPr>
              <a:t>?)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BC81F8D-E21A-5CE2-62F7-B9E03018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602450"/>
              </p:ext>
            </p:extLst>
          </p:nvPr>
        </p:nvGraphicFramePr>
        <p:xfrm>
          <a:off x="856527" y="2928055"/>
          <a:ext cx="7072704" cy="1169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784">
                  <a:extLst>
                    <a:ext uri="{9D8B030D-6E8A-4147-A177-3AD203B41FA5}">
                      <a16:colId xmlns:a16="http://schemas.microsoft.com/office/drawing/2014/main" val="3138041120"/>
                    </a:ext>
                  </a:extLst>
                </a:gridCol>
                <a:gridCol w="1415981">
                  <a:extLst>
                    <a:ext uri="{9D8B030D-6E8A-4147-A177-3AD203B41FA5}">
                      <a16:colId xmlns:a16="http://schemas.microsoft.com/office/drawing/2014/main" val="3201882244"/>
                    </a:ext>
                  </a:extLst>
                </a:gridCol>
                <a:gridCol w="941587">
                  <a:extLst>
                    <a:ext uri="{9D8B030D-6E8A-4147-A177-3AD203B41FA5}">
                      <a16:colId xmlns:a16="http://schemas.microsoft.com/office/drawing/2014/main" val="594289090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3753248434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2493296017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1451443348"/>
                    </a:ext>
                  </a:extLst>
                </a:gridCol>
              </a:tblGrid>
              <a:tr h="253665">
                <a:tc>
                  <a:txBody>
                    <a:bodyPr/>
                    <a:lstStyle/>
                    <a:p>
                      <a:r>
                        <a:rPr lang="en-US" dirty="0" err="1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783558"/>
                  </a:ext>
                </a:extLst>
              </a:tr>
              <a:tr h="437832">
                <a:tc>
                  <a:txBody>
                    <a:bodyPr/>
                    <a:lstStyle/>
                    <a:p>
                      <a:r>
                        <a:rPr lang="en-US" dirty="0" err="1"/>
                        <a:t>나이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20,30,40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60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70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80,90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55856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r>
                        <a:rPr lang="en-US" dirty="0" err="1"/>
                        <a:t>사람수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5983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2170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2437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F7AD88D-388B-E9B5-CCED-490467E856BD}"/>
              </a:ext>
            </a:extLst>
          </p:cNvPr>
          <p:cNvSpPr/>
          <p:nvPr/>
        </p:nvSpPr>
        <p:spPr>
          <a:xfrm>
            <a:off x="743993" y="4168018"/>
            <a:ext cx="443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그룹내에서 세부 나이를 예측한다</a:t>
            </a:r>
            <a:r>
              <a:rPr lang="en-US" altLang="ko-KR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688A0-26C0-F7C2-F5A1-B0A96007A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51" r="9682" b="21255"/>
          <a:stretch/>
        </p:blipFill>
        <p:spPr>
          <a:xfrm>
            <a:off x="8382265" y="2232144"/>
            <a:ext cx="2800345" cy="2120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4F6B4-7212-C2E2-18B5-E8998EDC8773}"/>
              </a:ext>
            </a:extLst>
          </p:cNvPr>
          <p:cNvSpPr txBox="1"/>
          <p:nvPr/>
        </p:nvSpPr>
        <p:spPr>
          <a:xfrm>
            <a:off x="1366221" y="5659222"/>
            <a:ext cx="906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432FF"/>
                </a:solidFill>
              </a:rPr>
              <a:t>단순회귀</a:t>
            </a:r>
            <a:r>
              <a:rPr lang="en-US" sz="2400" b="1" dirty="0">
                <a:solidFill>
                  <a:srgbClr val="0432FF"/>
                </a:solidFill>
              </a:rPr>
              <a:t> vs 1,2,3 vs 2,3 </a:t>
            </a:r>
            <a:r>
              <a:rPr lang="en-US" sz="2400" b="1" dirty="0" err="1">
                <a:solidFill>
                  <a:srgbClr val="0432FF"/>
                </a:solidFill>
              </a:rPr>
              <a:t>으로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결과를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도출하면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재밌지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않을까</a:t>
            </a:r>
            <a:r>
              <a:rPr lang="en-US" altLang="ko-KR" sz="2400" b="1" dirty="0">
                <a:solidFill>
                  <a:srgbClr val="0432FF"/>
                </a:solidFill>
              </a:rPr>
              <a:t>?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6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651</Words>
  <Application>Microsoft Macintosh PowerPoint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Yoon Chae Na</dc:creator>
  <cp:lastModifiedBy>Yoon Chae Na</cp:lastModifiedBy>
  <cp:revision>7</cp:revision>
  <dcterms:created xsi:type="dcterms:W3CDTF">2022-04-16T04:20:11Z</dcterms:created>
  <dcterms:modified xsi:type="dcterms:W3CDTF">2022-04-25T07:34:46Z</dcterms:modified>
</cp:coreProperties>
</file>